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76" r:id="rId5"/>
    <p:sldId id="308" r:id="rId6"/>
    <p:sldId id="309" r:id="rId7"/>
    <p:sldId id="324" r:id="rId8"/>
    <p:sldId id="325" r:id="rId9"/>
    <p:sldId id="334" r:id="rId10"/>
    <p:sldId id="335" r:id="rId11"/>
    <p:sldId id="311" r:id="rId12"/>
    <p:sldId id="312" r:id="rId13"/>
    <p:sldId id="337" r:id="rId14"/>
    <p:sldId id="313" r:id="rId15"/>
    <p:sldId id="315" r:id="rId16"/>
    <p:sldId id="322" r:id="rId17"/>
    <p:sldId id="339" r:id="rId18"/>
    <p:sldId id="316" r:id="rId19"/>
    <p:sldId id="332" r:id="rId20"/>
    <p:sldId id="323" r:id="rId21"/>
    <p:sldId id="314" r:id="rId22"/>
    <p:sldId id="326" r:id="rId23"/>
    <p:sldId id="336" r:id="rId24"/>
    <p:sldId id="327" r:id="rId25"/>
    <p:sldId id="328" r:id="rId26"/>
    <p:sldId id="330" r:id="rId27"/>
    <p:sldId id="331" r:id="rId28"/>
    <p:sldId id="338" r:id="rId29"/>
    <p:sldId id="304" r:id="rId30"/>
  </p:sldIdLst>
  <p:sldSz cx="9144000" cy="5143500" type="screen16x9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6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74079" autoAdjust="0"/>
  </p:normalViewPr>
  <p:slideViewPr>
    <p:cSldViewPr snapToGrid="0">
      <p:cViewPr varScale="1">
        <p:scale>
          <a:sx n="86" d="100"/>
          <a:sy n="86" d="100"/>
        </p:scale>
        <p:origin x="533" y="-5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846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3294" y="-90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81334835-8210-4589-83C2-109AA09D953A}" type="datetimeFigureOut">
              <a:rPr lang="en-CA" smtClean="0"/>
              <a:t>2018-05-18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403613A9-523A-4317-9A4C-F9C7FF4E8D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0061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1BD3A753-4E2E-4131-A46B-1F0F857C6D5A}" type="datetimeFigureOut">
              <a:rPr lang="en-CA" smtClean="0"/>
              <a:t>2018-05-18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2150"/>
            <a:ext cx="61468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3F43AD10-27CC-4CDF-9708-08F7E1930E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028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mtClean="0"/>
              <a:t>Embedded</a:t>
            </a:r>
            <a:r>
              <a:rPr lang="fr-CA" baseline="0" smtClean="0"/>
              <a:t> inside Femap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3AD10-27CC-4CDF-9708-08F7E1930E01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060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3AD10-27CC-4CDF-9708-08F7E1930E01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4007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3AD10-27CC-4CDF-9708-08F7E1930E01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5290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3AD10-27CC-4CDF-9708-08F7E1930E01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8328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None/>
            </a:pPr>
            <a:r>
              <a:rPr lang="en-US" smtClean="0"/>
              <a:t>Kinetic </a:t>
            </a:r>
          </a:p>
          <a:p>
            <a:pPr lvl="0">
              <a:buFont typeface="Arial" panose="020B0604020202020204" pitchFamily="34" charset="0"/>
              <a:buNone/>
            </a:pPr>
            <a:r>
              <a:rPr lang="en-US" smtClean="0"/>
              <a:t>Strain energy</a:t>
            </a:r>
          </a:p>
          <a:p>
            <a:pPr lvl="0">
              <a:buFont typeface="Arial" panose="020B0604020202020204" pitchFamily="34" charset="0"/>
              <a:buNone/>
            </a:pPr>
            <a:endParaRPr lang="en-US" smtClean="0"/>
          </a:p>
          <a:p>
            <a:pPr lvl="0">
              <a:buFont typeface="Arial" panose="020B0604020202020204" pitchFamily="34" charset="0"/>
              <a:buNone/>
            </a:pPr>
            <a:r>
              <a:rPr lang="en-US" smtClean="0"/>
              <a:t>Provides a thorough understanding of modal behavior in assemblies</a:t>
            </a:r>
          </a:p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3AD10-27CC-4CDF-9708-08F7E1930E01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088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to remember: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SATK Random Processor is unbeatable as for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efficiency</a:t>
            </a:r>
            <a:r>
              <a:rPr lang="en-US" baseline="0" dirty="0" smtClean="0"/>
              <a:t> in calculation (FAST)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accuracy of peak Von Mises stress and composite failure metrics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3AD10-27CC-4CDF-9708-08F7E1930E01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0037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8" y="4933280"/>
            <a:ext cx="2133600" cy="158750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48A72F1-2D15-40DF-98F7-68C396D8DEC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96805" y="160237"/>
            <a:ext cx="7071539" cy="539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1816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SPLM Maya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85167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48A72F1-2D15-40DF-98F7-68C396D8DEC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96805" y="160237"/>
            <a:ext cx="7071539" cy="539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5554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87575"/>
            <a:ext cx="7920880" cy="36004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72F1-2D15-40DF-98F7-68C396D8DEC1}" type="slidenum">
              <a:rPr lang="en-CA" smtClean="0"/>
              <a:t>‹#›</a:t>
            </a:fld>
            <a:endParaRPr lang="en-CA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96805" y="160237"/>
            <a:ext cx="7071539" cy="539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4177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/>
          <p:cNvSpPr txBox="1">
            <a:spLocks noChangeArrowheads="1"/>
          </p:cNvSpPr>
          <p:nvPr userDrawn="1"/>
        </p:nvSpPr>
        <p:spPr bwMode="auto">
          <a:xfrm>
            <a:off x="6043904" y="3267702"/>
            <a:ext cx="2532550" cy="23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306" tIns="32653" rIns="65306" bIns="3265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CA" altLang="en-US" sz="1100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date</a:t>
            </a:r>
            <a:endParaRPr lang="en-CA" altLang="en-US" sz="1100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 userDrawn="1"/>
        </p:nvSpPr>
        <p:spPr bwMode="auto">
          <a:xfrm>
            <a:off x="6043904" y="2283718"/>
            <a:ext cx="2532550" cy="23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306" tIns="32653" rIns="65306" bIns="3265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CA" altLang="en-US" sz="1100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presented to</a:t>
            </a:r>
            <a:endParaRPr lang="en-CA" altLang="en-US" sz="1100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 userDrawn="1"/>
        </p:nvSpPr>
        <p:spPr bwMode="auto">
          <a:xfrm>
            <a:off x="6043905" y="1347614"/>
            <a:ext cx="2532549" cy="23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306" tIns="32653" rIns="65306" bIns="3265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CA" altLang="en-US" sz="1100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by</a:t>
            </a:r>
            <a:endParaRPr lang="en-CA" altLang="en-US" sz="1100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40154" y="1532012"/>
            <a:ext cx="2564294" cy="391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A" dirty="0" err="1" smtClean="0"/>
              <a:t>Author</a:t>
            </a:r>
            <a:endParaRPr lang="en-CA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043904" y="2486544"/>
            <a:ext cx="2564293" cy="391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A" dirty="0" smtClean="0"/>
              <a:t>Customer</a:t>
            </a:r>
            <a:endParaRPr lang="en-CA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043904" y="3476228"/>
            <a:ext cx="2564293" cy="391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A" dirty="0" err="1" smtClean="0"/>
              <a:t>January</a:t>
            </a:r>
            <a:r>
              <a:rPr lang="fr-CA" dirty="0" smtClean="0"/>
              <a:t> 1st 2014</a:t>
            </a:r>
            <a:endParaRPr lang="en-CA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596805" y="160237"/>
            <a:ext cx="7071539" cy="539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9832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1200151"/>
            <a:ext cx="3884240" cy="3394472"/>
          </a:xfrm>
          <a:prstGeom prst="rect">
            <a:avLst/>
          </a:prstGeom>
        </p:spPr>
        <p:txBody>
          <a:bodyPr/>
          <a:lstStyle>
            <a:lvl1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200151"/>
            <a:ext cx="3884240" cy="3394472"/>
          </a:xfrm>
          <a:prstGeom prst="rect">
            <a:avLst/>
          </a:prstGeom>
        </p:spPr>
        <p:txBody>
          <a:bodyPr/>
          <a:lstStyle>
            <a:lvl1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48A72F1-2D15-40DF-98F7-68C396D8DEC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472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398" y="4918075"/>
            <a:ext cx="2133600" cy="158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CA" sz="6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itchFamily="34" charset="0"/>
                <a:ea typeface="+mn-ea"/>
                <a:cs typeface="+mn-cs"/>
              </a:defRPr>
            </a:lvl1pPr>
          </a:lstStyle>
          <a:p>
            <a:fld id="{848A72F1-2D15-40DF-98F7-68C396D8DEC1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5" name="Rectangle 3"/>
          <p:cNvSpPr>
            <a:spLocks noChangeArrowheads="1"/>
          </p:cNvSpPr>
          <p:nvPr userDrawn="1"/>
        </p:nvSpPr>
        <p:spPr bwMode="auto">
          <a:xfrm>
            <a:off x="0" y="160237"/>
            <a:ext cx="9143998" cy="5397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/>
        </p:spPr>
        <p:txBody>
          <a:bodyPr wrap="none" lIns="65306" tIns="32653" rIns="65306" bIns="32653" anchor="ctr"/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600"/>
          </a:p>
        </p:txBody>
      </p:sp>
      <p:pic>
        <p:nvPicPr>
          <p:cNvPr id="16" name="Picture 20" descr="Z:\Marketing\MAYA\Maya DCIM Website\Index Redesign\Siemens-PLM-Partner-Emblem-color-horizontal-for-white-background\Siemens-PLM-Partner-Emblem-color-horizontal-for-white-background\Siemens-PLM-Partner-Emblem-color-horizontal-for-white-background.gi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1" y="4443958"/>
            <a:ext cx="1264788" cy="82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"/>
          <p:cNvSpPr>
            <a:spLocks noChangeArrowheads="1"/>
          </p:cNvSpPr>
          <p:nvPr userDrawn="1"/>
        </p:nvSpPr>
        <p:spPr bwMode="auto">
          <a:xfrm>
            <a:off x="2195" y="159691"/>
            <a:ext cx="594610" cy="539751"/>
          </a:xfrm>
          <a:prstGeom prst="rect">
            <a:avLst/>
          </a:prstGeom>
          <a:solidFill>
            <a:srgbClr val="DF6F20"/>
          </a:solidFill>
          <a:ln>
            <a:noFill/>
          </a:ln>
          <a:extLst/>
        </p:spPr>
        <p:txBody>
          <a:bodyPr wrap="none" lIns="65306" tIns="32653" rIns="65306" bIns="32653" anchor="ctr"/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6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805" y="160237"/>
            <a:ext cx="7071539" cy="539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780" y="195486"/>
            <a:ext cx="1507660" cy="50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3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1" r:id="rId4"/>
    <p:sldLayoutId id="214748365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 smtClean="0"/>
              <a:t>Pierre-Luc Messier, </a:t>
            </a:r>
            <a:r>
              <a:rPr lang="en-US" noProof="0" dirty="0" err="1" smtClean="0"/>
              <a:t>ing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0" dirty="0" smtClean="0"/>
              <a:t>FEMAP SYMPOSIUM 2018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May 22</a:t>
            </a:r>
            <a:r>
              <a:rPr lang="en-US" baseline="30000" noProof="0" dirty="0" smtClean="0"/>
              <a:t>nd</a:t>
            </a:r>
            <a:r>
              <a:rPr lang="en-US" noProof="0" dirty="0" smtClean="0"/>
              <a:t> 2018</a:t>
            </a:r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Femap Structural Analysis Toolkit (SATK)</a:t>
            </a:r>
            <a:endParaRPr lang="en-US" noProof="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77" y="984329"/>
            <a:ext cx="2216293" cy="2089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377" y="3231799"/>
            <a:ext cx="2216293" cy="1748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t="2056"/>
          <a:stretch/>
        </p:blipFill>
        <p:spPr>
          <a:xfrm>
            <a:off x="2808820" y="1998104"/>
            <a:ext cx="2647508" cy="1869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60897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094111"/>
            <a:ext cx="8352928" cy="3600400"/>
          </a:xfrm>
        </p:spPr>
        <p:txBody>
          <a:bodyPr/>
          <a:lstStyle/>
          <a:p>
            <a:r>
              <a:rPr lang="en-US" sz="1400" noProof="0" dirty="0" smtClean="0">
                <a:solidFill>
                  <a:schemeClr val="bg1">
                    <a:lumMod val="95000"/>
                  </a:schemeClr>
                </a:solidFill>
              </a:rPr>
              <a:t>Structural </a:t>
            </a:r>
            <a:r>
              <a:rPr lang="en-US" sz="1400" noProof="0" dirty="0">
                <a:solidFill>
                  <a:schemeClr val="bg1">
                    <a:lumMod val="95000"/>
                  </a:schemeClr>
                </a:solidFill>
              </a:rPr>
              <a:t>Analysis Toolkit Overview</a:t>
            </a:r>
          </a:p>
          <a:p>
            <a:r>
              <a:rPr lang="en-US" sz="1400" noProof="0" dirty="0"/>
              <a:t>Random Processor &amp; Demo</a:t>
            </a:r>
          </a:p>
          <a:p>
            <a:r>
              <a:rPr lang="en-US" sz="1400" noProof="0" dirty="0">
                <a:solidFill>
                  <a:schemeClr val="bg1">
                    <a:lumMod val="95000"/>
                  </a:schemeClr>
                </a:solidFill>
              </a:rPr>
              <a:t>Energy Processor &amp; Demo</a:t>
            </a:r>
          </a:p>
          <a:p>
            <a:r>
              <a:rPr lang="en-US" sz="1400" noProof="0" dirty="0" smtClean="0">
                <a:solidFill>
                  <a:schemeClr val="bg1">
                    <a:lumMod val="95000"/>
                  </a:schemeClr>
                </a:solidFill>
              </a:rPr>
              <a:t>Questions </a:t>
            </a:r>
            <a:r>
              <a:rPr lang="en-US" sz="1400" noProof="0" dirty="0">
                <a:solidFill>
                  <a:schemeClr val="bg1">
                    <a:lumMod val="95000"/>
                  </a:schemeClr>
                </a:solidFill>
              </a:rPr>
              <a:t>and Discussion</a:t>
            </a:r>
          </a:p>
          <a:p>
            <a:pPr marL="0" indent="0">
              <a:buNone/>
            </a:pPr>
            <a:endParaRPr lang="en-US" sz="1400" b="0" noProof="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72F1-2D15-40DF-98F7-68C396D8DEC1}" type="slidenum">
              <a:rPr lang="en-CA" smtClean="0"/>
              <a:t>10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Agenda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485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191769"/>
            <a:ext cx="7804471" cy="3600400"/>
          </a:xfrm>
        </p:spPr>
        <p:txBody>
          <a:bodyPr/>
          <a:lstStyle/>
          <a:p>
            <a:pPr marL="0" indent="0">
              <a:buNone/>
            </a:pPr>
            <a:r>
              <a:rPr lang="en-US" sz="1400" noProof="0" dirty="0" smtClean="0"/>
              <a:t>It reads </a:t>
            </a:r>
            <a:r>
              <a:rPr lang="en-US" sz="1400" noProof="0" dirty="0" smtClean="0"/>
              <a:t>results </a:t>
            </a:r>
            <a:r>
              <a:rPr lang="en-US" sz="1400" noProof="0" dirty="0" smtClean="0"/>
              <a:t>of normal </a:t>
            </a:r>
            <a:r>
              <a:rPr lang="en-US" sz="1400" noProof="0" dirty="0"/>
              <a:t>modes (SOL 103) analysis and evaluates </a:t>
            </a:r>
            <a:r>
              <a:rPr lang="en-US" sz="1400" noProof="0" dirty="0" smtClean="0"/>
              <a:t>responses </a:t>
            </a:r>
            <a:r>
              <a:rPr lang="en-US" sz="1400" noProof="0" dirty="0"/>
              <a:t>of a structure subjected to a random </a:t>
            </a:r>
            <a:r>
              <a:rPr lang="en-US" sz="1400" noProof="0" dirty="0" smtClean="0"/>
              <a:t>base driven </a:t>
            </a:r>
            <a:r>
              <a:rPr lang="en-US" sz="1400" noProof="0" dirty="0" smtClean="0"/>
              <a:t>acceleration</a:t>
            </a:r>
            <a:endParaRPr lang="en-US" sz="1400" noProof="0" dirty="0" smtClean="0"/>
          </a:p>
          <a:p>
            <a:r>
              <a:rPr lang="en-US" sz="1400" b="0" noProof="0" dirty="0" smtClean="0"/>
              <a:t>Earthquake </a:t>
            </a:r>
            <a:r>
              <a:rPr lang="en-US" sz="1400" b="0" noProof="0" dirty="0"/>
              <a:t>ground </a:t>
            </a:r>
            <a:r>
              <a:rPr lang="en-US" sz="1400" b="0" noProof="0" dirty="0" smtClean="0"/>
              <a:t>motion</a:t>
            </a:r>
          </a:p>
          <a:p>
            <a:r>
              <a:rPr lang="en-US" sz="1400" b="0" noProof="0" dirty="0" smtClean="0"/>
              <a:t>Acoustic </a:t>
            </a:r>
            <a:r>
              <a:rPr lang="en-US" sz="1400" b="0" noProof="0" dirty="0"/>
              <a:t>excitation due to rocket and jet engine </a:t>
            </a:r>
            <a:r>
              <a:rPr lang="en-US" sz="1400" b="0" noProof="0" dirty="0" smtClean="0"/>
              <a:t>noise</a:t>
            </a:r>
            <a:endParaRPr lang="en-US" sz="1400" noProof="0" dirty="0"/>
          </a:p>
          <a:p>
            <a:endParaRPr lang="en-US" sz="1400" noProof="0" dirty="0" smtClean="0"/>
          </a:p>
          <a:p>
            <a:pPr marL="0" indent="0">
              <a:buNone/>
            </a:pPr>
            <a:r>
              <a:rPr lang="en-US" sz="1400" noProof="0" dirty="0" smtClean="0"/>
              <a:t>Using </a:t>
            </a:r>
            <a:r>
              <a:rPr lang="en-US" sz="1400" noProof="0" dirty="0"/>
              <a:t>an efficient modal approach, it replaces all </a:t>
            </a:r>
            <a:r>
              <a:rPr lang="en-US" sz="1400" noProof="0" dirty="0" smtClean="0"/>
              <a:t>steps </a:t>
            </a:r>
            <a:r>
              <a:rPr lang="en-US" sz="1400" noProof="0" dirty="0"/>
              <a:t>following the initial NASTRAN normal modes </a:t>
            </a:r>
            <a:r>
              <a:rPr lang="en-US" sz="1400" noProof="0" dirty="0" smtClean="0"/>
              <a:t>solution (sol108 and sol 111</a:t>
            </a:r>
            <a:r>
              <a:rPr lang="en-US" sz="1400" noProof="0" dirty="0" smtClean="0"/>
              <a:t>)</a:t>
            </a:r>
            <a:endParaRPr lang="en-US" sz="1400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72F1-2D15-40DF-98F7-68C396D8DEC1}" type="slidenum">
              <a:rPr lang="en-CA" smtClean="0"/>
              <a:t>11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Random Processor - Overview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3837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102989"/>
            <a:ext cx="8352928" cy="3600400"/>
          </a:xfrm>
        </p:spPr>
        <p:txBody>
          <a:bodyPr/>
          <a:lstStyle/>
          <a:p>
            <a:pPr marL="0" indent="0">
              <a:buNone/>
            </a:pPr>
            <a:r>
              <a:rPr lang="en-US" sz="1400" noProof="0" dirty="0" smtClean="0"/>
              <a:t>Statistics are required to assess the probability of the response’s magnitude</a:t>
            </a:r>
          </a:p>
          <a:p>
            <a:pPr marL="742950" lvl="1" indent="-285750"/>
            <a:r>
              <a:rPr lang="en-US" sz="1400" noProof="0" dirty="0" smtClean="0"/>
              <a:t>Random theory assumes that the input follows a Gaussian distribution.</a:t>
            </a:r>
          </a:p>
          <a:p>
            <a:pPr marL="742950" lvl="1" indent="-285750"/>
            <a:r>
              <a:rPr lang="en-US" sz="1400" noProof="0" dirty="0" smtClean="0"/>
              <a:t>The same assumption applies to the response</a:t>
            </a:r>
          </a:p>
          <a:p>
            <a:pPr marL="0" indent="0">
              <a:buNone/>
            </a:pPr>
            <a:endParaRPr lang="en-US" sz="1400" noProof="0" dirty="0" smtClean="0"/>
          </a:p>
          <a:p>
            <a:endParaRPr lang="en-US" sz="1400" noProof="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72F1-2D15-40DF-98F7-68C396D8DEC1}" type="slidenum">
              <a:rPr lang="en-CA" smtClean="0"/>
              <a:t>12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Random Processor – Feature Overview</a:t>
            </a:r>
            <a:endParaRPr lang="en-US" noProof="0" dirty="0"/>
          </a:p>
        </p:txBody>
      </p:sp>
      <p:grpSp>
        <p:nvGrpSpPr>
          <p:cNvPr id="6" name="Group 5"/>
          <p:cNvGrpSpPr/>
          <p:nvPr/>
        </p:nvGrpSpPr>
        <p:grpSpPr>
          <a:xfrm>
            <a:off x="2242251" y="2015443"/>
            <a:ext cx="4270870" cy="2795289"/>
            <a:chOff x="1887977" y="2073311"/>
            <a:chExt cx="4270870" cy="279528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977" y="2073311"/>
              <a:ext cx="4270870" cy="279528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3"/>
            <p:cNvSpPr txBox="1"/>
            <p:nvPr/>
          </p:nvSpPr>
          <p:spPr>
            <a:xfrm>
              <a:off x="4306258" y="4057097"/>
              <a:ext cx="9635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Source: Wikipedia</a:t>
              </a:r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3799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023087"/>
            <a:ext cx="4474849" cy="3600400"/>
          </a:xfrm>
        </p:spPr>
        <p:txBody>
          <a:bodyPr/>
          <a:lstStyle/>
          <a:p>
            <a:pPr marL="0" indent="0">
              <a:buNone/>
            </a:pPr>
            <a:r>
              <a:rPr lang="en-US" sz="1400" noProof="0" dirty="0" smtClean="0"/>
              <a:t>Zero mean Gaussian probability density function</a:t>
            </a:r>
          </a:p>
          <a:p>
            <a:pPr marL="0" indent="0">
              <a:buNone/>
            </a:pPr>
            <a:endParaRPr lang="en-US" sz="1400" noProof="0" dirty="0" smtClean="0"/>
          </a:p>
          <a:p>
            <a:pPr marL="0" indent="0">
              <a:buNone/>
            </a:pPr>
            <a:endParaRPr lang="en-US" sz="1400" noProof="0" dirty="0" smtClean="0"/>
          </a:p>
          <a:p>
            <a:pPr marL="0" indent="0">
              <a:buNone/>
            </a:pPr>
            <a:endParaRPr lang="en-US" sz="1400" noProof="0" dirty="0" smtClean="0"/>
          </a:p>
          <a:p>
            <a:pPr marL="0" indent="0">
              <a:buNone/>
            </a:pPr>
            <a:endParaRPr lang="en-US" sz="1400" noProof="0" dirty="0" smtClean="0"/>
          </a:p>
          <a:p>
            <a:pPr marL="0" indent="0">
              <a:buNone/>
            </a:pPr>
            <a:r>
              <a:rPr lang="en-US" sz="1400" noProof="0" dirty="0" smtClean="0"/>
              <a:t>Peak value of </a:t>
            </a:r>
            <a:r>
              <a:rPr lang="en-US" sz="1400" i="1" noProof="0" dirty="0" smtClean="0"/>
              <a:t>x</a:t>
            </a:r>
            <a:r>
              <a:rPr lang="en-US" sz="1400" noProof="0" dirty="0" smtClean="0"/>
              <a:t> is </a:t>
            </a:r>
            <a:r>
              <a:rPr lang="en-US" sz="1400" i="1" noProof="0" dirty="0" smtClean="0"/>
              <a:t>Peak = c * RMS</a:t>
            </a:r>
          </a:p>
          <a:p>
            <a:pPr marL="0" indent="0">
              <a:buNone/>
            </a:pPr>
            <a:endParaRPr lang="en-US" sz="1400" i="1" noProof="0" dirty="0" smtClean="0"/>
          </a:p>
          <a:p>
            <a:pPr marL="0" indent="0">
              <a:buNone/>
            </a:pPr>
            <a:endParaRPr lang="en-US" sz="1400" i="1" noProof="0" dirty="0" smtClean="0"/>
          </a:p>
          <a:p>
            <a:pPr marL="0" indent="0">
              <a:buNone/>
            </a:pPr>
            <a:endParaRPr lang="en-US" sz="1400" i="1" noProof="0" dirty="0" smtClean="0"/>
          </a:p>
          <a:p>
            <a:pPr marL="0" indent="0">
              <a:buNone/>
            </a:pPr>
            <a:endParaRPr lang="en-US" sz="1400" i="1" noProof="0" dirty="0" smtClean="0"/>
          </a:p>
          <a:p>
            <a:pPr marL="0" indent="0">
              <a:buNone/>
            </a:pPr>
            <a:endParaRPr lang="en-US" sz="1400" noProof="0" dirty="0" smtClean="0"/>
          </a:p>
          <a:p>
            <a:pPr marL="0" indent="0">
              <a:buNone/>
            </a:pPr>
            <a:r>
              <a:rPr lang="en-US" sz="1400" noProof="0" dirty="0" smtClean="0"/>
              <a:t>The probability of </a:t>
            </a:r>
            <a:r>
              <a:rPr lang="en-US" sz="1400" i="1" noProof="0" dirty="0" smtClean="0"/>
              <a:t>x</a:t>
            </a:r>
            <a:r>
              <a:rPr lang="en-US" sz="1400" noProof="0" dirty="0" smtClean="0"/>
              <a:t> lying in the interval </a:t>
            </a:r>
            <a:r>
              <a:rPr lang="en-US" sz="1400" i="1" noProof="0" dirty="0" smtClean="0"/>
              <a:t>–</a:t>
            </a:r>
            <a:r>
              <a:rPr lang="en-US" sz="1400" i="1" noProof="0" dirty="0" err="1" smtClean="0"/>
              <a:t>cσ</a:t>
            </a:r>
            <a:r>
              <a:rPr lang="en-US" sz="1400" i="1" noProof="0" dirty="0" smtClean="0"/>
              <a:t> </a:t>
            </a:r>
            <a:r>
              <a:rPr lang="en-US" sz="1400" noProof="0" dirty="0" smtClean="0"/>
              <a:t>and </a:t>
            </a:r>
            <a:r>
              <a:rPr lang="en-US" sz="1400" i="1" noProof="0" dirty="0" smtClean="0"/>
              <a:t>+</a:t>
            </a:r>
            <a:r>
              <a:rPr lang="en-US" sz="1400" i="1" noProof="0" dirty="0" err="1" smtClean="0"/>
              <a:t>cσ</a:t>
            </a:r>
            <a:r>
              <a:rPr lang="en-US" sz="1400" i="1" noProof="0" dirty="0" smtClean="0"/>
              <a:t> </a:t>
            </a:r>
            <a:r>
              <a:rPr lang="en-US" sz="1400" noProof="0" dirty="0" smtClean="0"/>
              <a:t>where </a:t>
            </a:r>
            <a:r>
              <a:rPr lang="en-US" sz="1400" i="1" noProof="0" dirty="0" smtClean="0"/>
              <a:t>c &gt; 0.0</a:t>
            </a:r>
            <a:r>
              <a:rPr lang="en-US" sz="1400" noProof="0" dirty="0" smtClean="0"/>
              <a:t>:</a:t>
            </a:r>
          </a:p>
          <a:p>
            <a:pPr marL="0" indent="0">
              <a:buNone/>
            </a:pPr>
            <a:endParaRPr lang="en-US" sz="1400" noProof="0" dirty="0" smtClean="0"/>
          </a:p>
          <a:p>
            <a:pPr marL="0" indent="0">
              <a:buNone/>
            </a:pPr>
            <a:endParaRPr lang="en-US" sz="1400" noProof="0" dirty="0" smtClean="0"/>
          </a:p>
          <a:p>
            <a:pPr marL="0" indent="0">
              <a:buNone/>
            </a:pPr>
            <a:endParaRPr lang="en-US" sz="1400" noProof="0" dirty="0" smtClean="0"/>
          </a:p>
          <a:p>
            <a:pPr marL="0" indent="0">
              <a:buNone/>
            </a:pPr>
            <a:endParaRPr lang="en-US" sz="1400" noProof="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72F1-2D15-40DF-98F7-68C396D8DEC1}" type="slidenum">
              <a:rPr lang="en-CA" smtClean="0"/>
              <a:t>13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Random Processor – Feature Overview</a:t>
            </a:r>
            <a:endParaRPr lang="en-US" noProof="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41718" t="36219" r="28030" b="46987"/>
          <a:stretch/>
        </p:blipFill>
        <p:spPr>
          <a:xfrm>
            <a:off x="5804686" y="890747"/>
            <a:ext cx="1923989" cy="60080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10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988" y="1779680"/>
            <a:ext cx="2813384" cy="1337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944" y="3518600"/>
            <a:ext cx="3205471" cy="81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4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987575"/>
            <a:ext cx="6668129" cy="3600400"/>
          </a:xfrm>
        </p:spPr>
        <p:txBody>
          <a:bodyPr/>
          <a:lstStyle/>
          <a:p>
            <a:pPr marL="0" indent="0">
              <a:buNone/>
            </a:pPr>
            <a:r>
              <a:rPr lang="en-US" sz="1400" noProof="0" dirty="0" smtClean="0"/>
              <a:t>Examples </a:t>
            </a:r>
            <a:r>
              <a:rPr lang="en-US" sz="1400" noProof="0" dirty="0"/>
              <a:t>of response quantities that </a:t>
            </a:r>
            <a:r>
              <a:rPr lang="en-US" sz="1400" i="1" noProof="0" dirty="0"/>
              <a:t>do not </a:t>
            </a:r>
            <a:r>
              <a:rPr lang="en-US" sz="1400" noProof="0" dirty="0"/>
              <a:t>follow Gaussian distributions</a:t>
            </a:r>
          </a:p>
          <a:p>
            <a:endParaRPr lang="en-US" sz="1400" b="0" noProof="0" dirty="0" smtClean="0"/>
          </a:p>
          <a:p>
            <a:endParaRPr lang="en-US" sz="1400" b="0" noProof="0" dirty="0" smtClean="0"/>
          </a:p>
          <a:p>
            <a:r>
              <a:rPr lang="en-US" sz="1400" b="0" noProof="0" dirty="0" smtClean="0"/>
              <a:t>Von </a:t>
            </a:r>
            <a:r>
              <a:rPr lang="en-US" sz="1400" b="0" noProof="0" dirty="0" smtClean="0"/>
              <a:t>Mises Stress</a:t>
            </a:r>
            <a:br>
              <a:rPr lang="en-US" sz="1400" b="0" noProof="0" dirty="0" smtClean="0"/>
            </a:br>
            <a:r>
              <a:rPr lang="en-US" sz="1400" b="0" noProof="0" dirty="0" smtClean="0"/>
              <a:t/>
            </a:r>
            <a:br>
              <a:rPr lang="en-US" sz="1400" b="0" noProof="0" dirty="0" smtClean="0"/>
            </a:br>
            <a:endParaRPr lang="en-US" sz="1400" b="0" noProof="0" dirty="0" smtClean="0"/>
          </a:p>
          <a:p>
            <a:endParaRPr lang="en-US" sz="1400" b="0" noProof="0" dirty="0" smtClean="0"/>
          </a:p>
          <a:p>
            <a:endParaRPr lang="en-US" sz="1400" b="0" noProof="0" dirty="0" smtClean="0"/>
          </a:p>
          <a:p>
            <a:endParaRPr lang="en-US" sz="1400" b="0" dirty="0"/>
          </a:p>
          <a:p>
            <a:r>
              <a:rPr lang="en-US" sz="1400" b="0" noProof="0" dirty="0" smtClean="0"/>
              <a:t>Tsai-Wu </a:t>
            </a:r>
            <a:r>
              <a:rPr lang="en-US" sz="1400" b="0" noProof="0" dirty="0"/>
              <a:t>composite failure </a:t>
            </a:r>
            <a:r>
              <a:rPr lang="en-US" sz="1400" b="0" noProof="0" dirty="0" smtClean="0"/>
              <a:t>index </a:t>
            </a:r>
            <a:r>
              <a:rPr lang="en-US" sz="1400" b="0" noProof="0" dirty="0" smtClean="0"/>
              <a:t/>
            </a:r>
            <a:br>
              <a:rPr lang="en-US" sz="1400" b="0" noProof="0" dirty="0" smtClean="0"/>
            </a:br>
            <a:endParaRPr lang="en-US" sz="1400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72F1-2D15-40DF-98F7-68C396D8DEC1}" type="slidenum">
              <a:rPr lang="en-CA" smtClean="0"/>
              <a:t>14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Random Processor – Feature Overview</a:t>
            </a:r>
            <a:endParaRPr lang="en-US" noProof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022" y="1568320"/>
            <a:ext cx="5184577" cy="439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0" t="-2016" r="-2"/>
          <a:stretch/>
        </p:blipFill>
        <p:spPr bwMode="auto">
          <a:xfrm>
            <a:off x="3922211" y="2144557"/>
            <a:ext cx="4376197" cy="2306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00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174010"/>
            <a:ext cx="8079679" cy="3229318"/>
          </a:xfrm>
        </p:spPr>
        <p:txBody>
          <a:bodyPr/>
          <a:lstStyle/>
          <a:p>
            <a:pPr marL="0" indent="0">
              <a:buNone/>
            </a:pPr>
            <a:r>
              <a:rPr lang="en-US" sz="1400" noProof="0" dirty="0" smtClean="0"/>
              <a:t>For response quantities that </a:t>
            </a:r>
            <a:r>
              <a:rPr lang="en-US" sz="1400" i="1" noProof="0" dirty="0" smtClean="0"/>
              <a:t>do not </a:t>
            </a:r>
            <a:r>
              <a:rPr lang="en-US" sz="1400" noProof="0" dirty="0" smtClean="0"/>
              <a:t>follow Gaussian distributions:</a:t>
            </a:r>
          </a:p>
          <a:p>
            <a:r>
              <a:rPr lang="en-US" sz="1400" b="0" noProof="0" dirty="0" smtClean="0"/>
              <a:t>Relationship between probability density function and standard deviation sigma no longer holds</a:t>
            </a:r>
          </a:p>
          <a:p>
            <a:pPr marL="0" indent="0">
              <a:buNone/>
            </a:pPr>
            <a:endParaRPr lang="en-US" sz="1400" noProof="0" dirty="0" smtClean="0"/>
          </a:p>
          <a:p>
            <a:r>
              <a:rPr lang="en-US" sz="1400" b="0" noProof="0" dirty="0" smtClean="0"/>
              <a:t>Hence it is not meaningful to express the peak results as a function of the standard deviation, for example 3-sigma</a:t>
            </a:r>
          </a:p>
          <a:p>
            <a:pPr marL="0" indent="0">
              <a:buNone/>
            </a:pPr>
            <a:endParaRPr lang="en-US" sz="1400" noProof="0" dirty="0" smtClean="0"/>
          </a:p>
          <a:p>
            <a:pPr marL="0" indent="0">
              <a:buNone/>
            </a:pPr>
            <a:r>
              <a:rPr lang="en-US" sz="1400" noProof="0" dirty="0" smtClean="0"/>
              <a:t>To evaluate response quantities that </a:t>
            </a:r>
            <a:r>
              <a:rPr lang="en-US" sz="1400" i="1" noProof="0" dirty="0" smtClean="0"/>
              <a:t>do not </a:t>
            </a:r>
            <a:r>
              <a:rPr lang="en-US" sz="1400" noProof="0" dirty="0" smtClean="0"/>
              <a:t>follow Gaussian distributions, numerical approximations are required.</a:t>
            </a: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476250" lvl="1" indent="-285750"/>
            <a:endParaRPr lang="en-US" noProof="0" dirty="0" smtClean="0"/>
          </a:p>
          <a:p>
            <a:endParaRPr lang="en-US" sz="1400" noProof="0" dirty="0" smtClean="0"/>
          </a:p>
          <a:p>
            <a:endParaRPr lang="en-US" sz="1400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72F1-2D15-40DF-98F7-68C396D8DEC1}" type="slidenum">
              <a:rPr lang="en-CA" smtClean="0"/>
              <a:t>15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Random Processor – Feature Overview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5946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129623"/>
            <a:ext cx="8352928" cy="3600400"/>
          </a:xfrm>
        </p:spPr>
        <p:txBody>
          <a:bodyPr/>
          <a:lstStyle/>
          <a:p>
            <a:pPr marL="0" indent="0">
              <a:buNone/>
            </a:pPr>
            <a:r>
              <a:rPr lang="en-US" sz="1400" noProof="0" dirty="0" smtClean="0"/>
              <a:t>True peak stresses and failure metrics based on a confidence level that is either:</a:t>
            </a:r>
          </a:p>
          <a:p>
            <a:pPr marL="266700" lvl="1"/>
            <a:r>
              <a:rPr lang="en-US" sz="1400" noProof="0" dirty="0" smtClean="0"/>
              <a:t>Directly specified, or</a:t>
            </a:r>
          </a:p>
          <a:p>
            <a:pPr marL="266700" lvl="1"/>
            <a:r>
              <a:rPr lang="en-US" sz="1400" noProof="0" dirty="0" smtClean="0"/>
              <a:t>Equivalent to a specified standard deviation for a  </a:t>
            </a:r>
            <a:br>
              <a:rPr lang="en-US" sz="1400" noProof="0" dirty="0" smtClean="0"/>
            </a:br>
            <a:r>
              <a:rPr lang="en-US" sz="1400" noProof="0" dirty="0" smtClean="0"/>
              <a:t> Gaussian probability density function</a:t>
            </a:r>
          </a:p>
          <a:p>
            <a:pPr marL="857250" lvl="3"/>
            <a:r>
              <a:rPr lang="en-US" sz="1400" noProof="0" dirty="0" err="1" smtClean="0"/>
              <a:t>eg</a:t>
            </a:r>
            <a:r>
              <a:rPr lang="en-US" sz="1400" noProof="0" dirty="0" smtClean="0"/>
              <a:t> 99.73% = 3 sigma</a:t>
            </a:r>
          </a:p>
          <a:p>
            <a:pPr marL="0" lvl="1" indent="0">
              <a:buNone/>
            </a:pPr>
            <a:endParaRPr lang="en-US" sz="1400" noProof="0" dirty="0" smtClean="0"/>
          </a:p>
          <a:p>
            <a:pPr marL="285750" lvl="1" indent="-285750"/>
            <a:r>
              <a:rPr lang="en-US" sz="1400" u="sng" noProof="0" dirty="0" smtClean="0"/>
              <a:t>No need to scale RMS results</a:t>
            </a:r>
          </a:p>
          <a:p>
            <a:pPr marL="0" indent="0">
              <a:buNone/>
            </a:pPr>
            <a:endParaRPr lang="en-US" sz="1400" noProof="0" dirty="0" smtClean="0"/>
          </a:p>
          <a:p>
            <a:pPr marL="476250" lvl="1" indent="-285750"/>
            <a:endParaRPr lang="en-US" sz="1400" noProof="0" dirty="0" smtClean="0"/>
          </a:p>
          <a:p>
            <a:endParaRPr lang="en-US" sz="1400" noProof="0" dirty="0" smtClean="0"/>
          </a:p>
          <a:p>
            <a:endParaRPr lang="en-US" sz="1400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72F1-2D15-40DF-98F7-68C396D8DEC1}" type="slidenum">
              <a:rPr lang="en-CA" smtClean="0"/>
              <a:t>16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Random Processor – Feature Overview</a:t>
            </a:r>
            <a:endParaRPr lang="en-US" noProof="0" dirty="0"/>
          </a:p>
        </p:txBody>
      </p:sp>
      <p:pic>
        <p:nvPicPr>
          <p:cNvPr id="6" name="Picture 201" descr="C:\Users\jacques\AppData\Local\Temp\SNAGHTML4c8563b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660" y="1752505"/>
            <a:ext cx="2952328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6"/>
          <p:cNvSpPr>
            <a:spLocks noChangeArrowheads="1"/>
          </p:cNvSpPr>
          <p:nvPr/>
        </p:nvSpPr>
        <p:spPr bwMode="auto">
          <a:xfrm>
            <a:off x="5615379" y="2007199"/>
            <a:ext cx="2818131" cy="103265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0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067477"/>
            <a:ext cx="4146871" cy="3600400"/>
          </a:xfrm>
        </p:spPr>
        <p:txBody>
          <a:bodyPr/>
          <a:lstStyle/>
          <a:p>
            <a:pPr marL="0" indent="0">
              <a:buNone/>
            </a:pPr>
            <a:r>
              <a:rPr lang="en-US" sz="1400" noProof="0" dirty="0" smtClean="0"/>
              <a:t>High-performance </a:t>
            </a:r>
            <a:r>
              <a:rPr lang="en-US" sz="1400" noProof="0" dirty="0"/>
              <a:t>integration algorithm</a:t>
            </a:r>
          </a:p>
          <a:p>
            <a:pPr marL="476250" lvl="1" indent="-285750"/>
            <a:r>
              <a:rPr lang="en-US" sz="1400" noProof="0" dirty="0"/>
              <a:t>Does not require frequency card (FREQ) definition</a:t>
            </a:r>
          </a:p>
          <a:p>
            <a:pPr marL="666750" lvl="2"/>
            <a:r>
              <a:rPr lang="en-US" sz="1400" noProof="0" dirty="0"/>
              <a:t>You won’t have to worry about defining too few or too </a:t>
            </a:r>
            <a:r>
              <a:rPr lang="en-US" sz="1400" noProof="0" dirty="0" smtClean="0"/>
              <a:t>many</a:t>
            </a:r>
            <a:endParaRPr lang="en-US" sz="1400" noProof="0" dirty="0"/>
          </a:p>
          <a:p>
            <a:pPr marL="666750" lvl="2"/>
            <a:r>
              <a:rPr lang="en-US" sz="1400" noProof="0" dirty="0"/>
              <a:t>Avoids the risk of error by under-specification of number of computation frequencies</a:t>
            </a:r>
          </a:p>
          <a:p>
            <a:pPr marL="666750" lvl="2"/>
            <a:r>
              <a:rPr lang="en-US" sz="1400" noProof="0" dirty="0"/>
              <a:t>You only need to supply the minimum and maximum frequency bounds for the </a:t>
            </a:r>
            <a:r>
              <a:rPr lang="en-US" sz="1400" noProof="0" dirty="0" smtClean="0"/>
              <a:t>simulation</a:t>
            </a:r>
            <a:endParaRPr lang="en-US" sz="1400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72F1-2D15-40DF-98F7-68C396D8DEC1}" type="slidenum">
              <a:rPr lang="en-CA" smtClean="0"/>
              <a:t>17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Random Processor – Feature Overview</a:t>
            </a:r>
            <a:endParaRPr lang="en-US" noProof="0" dirty="0"/>
          </a:p>
        </p:txBody>
      </p:sp>
      <p:pic>
        <p:nvPicPr>
          <p:cNvPr id="5" name="Picture 201" descr="C:\Users\jacques\AppData\Local\Temp\SNAGHTML4c8563b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740" y="1136179"/>
            <a:ext cx="2952328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6"/>
          <p:cNvSpPr>
            <a:spLocks noChangeArrowheads="1"/>
          </p:cNvSpPr>
          <p:nvPr/>
        </p:nvSpPr>
        <p:spPr bwMode="auto">
          <a:xfrm>
            <a:off x="5464459" y="2396971"/>
            <a:ext cx="2818131" cy="91432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8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987575"/>
            <a:ext cx="8352928" cy="3600400"/>
          </a:xfrm>
        </p:spPr>
        <p:txBody>
          <a:bodyPr/>
          <a:lstStyle/>
          <a:p>
            <a:pPr marL="0" indent="0">
              <a:buNone/>
            </a:pPr>
            <a:endParaRPr lang="en-US" sz="1400" noProof="0" dirty="0" smtClean="0"/>
          </a:p>
          <a:p>
            <a:pPr marL="0" indent="0">
              <a:buNone/>
            </a:pPr>
            <a:r>
              <a:rPr lang="en-US" sz="1400" noProof="0" dirty="0" smtClean="0"/>
              <a:t>Fast Processing</a:t>
            </a:r>
            <a:endParaRPr lang="en-US" sz="1400" noProof="0" dirty="0"/>
          </a:p>
          <a:p>
            <a:r>
              <a:rPr lang="en-US" sz="1400" b="0" noProof="0" dirty="0" smtClean="0"/>
              <a:t>Efficient </a:t>
            </a:r>
            <a:r>
              <a:rPr lang="en-US" sz="1400" b="0" dirty="0" smtClean="0"/>
              <a:t>OP</a:t>
            </a:r>
            <a:r>
              <a:rPr lang="en-US" sz="1400" b="0" noProof="0" dirty="0" smtClean="0"/>
              <a:t>2 </a:t>
            </a:r>
            <a:r>
              <a:rPr lang="en-US" sz="1400" b="0" noProof="0" dirty="0"/>
              <a:t>reader</a:t>
            </a:r>
          </a:p>
          <a:p>
            <a:r>
              <a:rPr lang="en-US" sz="1400" b="0" noProof="0" dirty="0"/>
              <a:t>Fast approximation</a:t>
            </a:r>
          </a:p>
          <a:p>
            <a:r>
              <a:rPr lang="en-US" sz="1400" b="0" noProof="0" dirty="0"/>
              <a:t>Parallelization</a:t>
            </a:r>
          </a:p>
          <a:p>
            <a:r>
              <a:rPr lang="en-US" sz="1400" b="0" noProof="0" dirty="0"/>
              <a:t>Hybrid integration</a:t>
            </a:r>
          </a:p>
          <a:p>
            <a:r>
              <a:rPr lang="en-US" sz="1400" b="0" noProof="0" dirty="0"/>
              <a:t>Analytical where possible</a:t>
            </a:r>
          </a:p>
          <a:p>
            <a:r>
              <a:rPr lang="en-US" sz="1400" b="0" noProof="0" dirty="0"/>
              <a:t>Only integrates on a subset of the responses</a:t>
            </a:r>
          </a:p>
          <a:p>
            <a:r>
              <a:rPr lang="en-US" sz="1400" b="0" noProof="0" dirty="0"/>
              <a:t>Output direct to NX/FEMAP, Excel</a:t>
            </a:r>
          </a:p>
          <a:p>
            <a:pPr marL="0" indent="0">
              <a:buNone/>
            </a:pPr>
            <a:endParaRPr lang="en-US" sz="1400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72F1-2D15-40DF-98F7-68C396D8DEC1}" type="slidenum">
              <a:rPr lang="en-CA" smtClean="0"/>
              <a:t>18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Random Processor – Benefits</a:t>
            </a:r>
            <a:endParaRPr lang="en-US" noProof="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139598" y="1242552"/>
            <a:ext cx="3793387" cy="3600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Accuracy</a:t>
            </a:r>
            <a:endParaRPr lang="en-US" sz="1400" dirty="0"/>
          </a:p>
          <a:p>
            <a:r>
              <a:rPr lang="en-US" sz="1400" b="0" dirty="0" smtClean="0"/>
              <a:t>Uses </a:t>
            </a:r>
            <a:r>
              <a:rPr lang="en-US" sz="1400" b="0" dirty="0"/>
              <a:t>Nastran eigenvectors</a:t>
            </a:r>
          </a:p>
          <a:p>
            <a:r>
              <a:rPr lang="en-US" sz="1400" b="0" dirty="0"/>
              <a:t>Residual flexibility/Residual vectors</a:t>
            </a:r>
          </a:p>
          <a:p>
            <a:r>
              <a:rPr lang="en-US" sz="1400" b="0" dirty="0"/>
              <a:t>Integration scheme does not force you to define solution frequencies</a:t>
            </a:r>
          </a:p>
          <a:p>
            <a:r>
              <a:rPr lang="en-US" sz="1400" b="0" dirty="0"/>
              <a:t>Evaluation of peak Von Mises stress and composite failure metrics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828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6805" y="1111863"/>
            <a:ext cx="8352928" cy="3600400"/>
          </a:xfrm>
        </p:spPr>
        <p:txBody>
          <a:bodyPr/>
          <a:lstStyle/>
          <a:p>
            <a:pPr marL="0" indent="0">
              <a:buNone/>
            </a:pPr>
            <a:r>
              <a:rPr lang="en-US" sz="1400" noProof="0" dirty="0" smtClean="0"/>
              <a:t>Antenna</a:t>
            </a:r>
            <a:endParaRPr lang="en-US" sz="1400" noProof="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72F1-2D15-40DF-98F7-68C396D8DEC1}" type="slidenum">
              <a:rPr lang="en-CA" smtClean="0"/>
              <a:t>19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Random Processor - Demo</a:t>
            </a:r>
            <a:endParaRPr lang="en-US" noProof="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50" y="1363762"/>
            <a:ext cx="4650617" cy="3224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85411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6805" y="1191761"/>
            <a:ext cx="6552720" cy="3600400"/>
          </a:xfrm>
        </p:spPr>
        <p:txBody>
          <a:bodyPr/>
          <a:lstStyle/>
          <a:p>
            <a:r>
              <a:rPr lang="en-US" sz="1400" noProof="0" dirty="0" smtClean="0"/>
              <a:t>Structural </a:t>
            </a:r>
            <a:r>
              <a:rPr lang="en-US" sz="1400" noProof="0" dirty="0"/>
              <a:t>Analysis Toolkit </a:t>
            </a:r>
            <a:r>
              <a:rPr lang="en-US" sz="1400" noProof="0" dirty="0" smtClean="0"/>
              <a:t>Overview</a:t>
            </a:r>
            <a:endParaRPr lang="en-US" sz="1400" noProof="0" dirty="0"/>
          </a:p>
          <a:p>
            <a:r>
              <a:rPr lang="en-US" sz="1400" noProof="0" dirty="0"/>
              <a:t>Random Processor &amp; Demo</a:t>
            </a:r>
          </a:p>
          <a:p>
            <a:r>
              <a:rPr lang="en-US" sz="1400" noProof="0" dirty="0"/>
              <a:t>Energy Processor &amp; Demo</a:t>
            </a:r>
          </a:p>
          <a:p>
            <a:r>
              <a:rPr lang="en-US" sz="1400" noProof="0" dirty="0" smtClean="0"/>
              <a:t>Questions </a:t>
            </a:r>
            <a:r>
              <a:rPr lang="en-US" sz="1400" noProof="0" dirty="0"/>
              <a:t>and Discussion</a:t>
            </a:r>
          </a:p>
          <a:p>
            <a:pPr marL="0" indent="0">
              <a:buNone/>
            </a:pPr>
            <a:endParaRPr lang="en-US" sz="1400" b="0" noProof="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72F1-2D15-40DF-98F7-68C396D8DEC1}" type="slidenum">
              <a:rPr lang="en-CA" smtClean="0"/>
              <a:t>2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Agenda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8739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200647"/>
            <a:ext cx="8352928" cy="3600400"/>
          </a:xfrm>
        </p:spPr>
        <p:txBody>
          <a:bodyPr/>
          <a:lstStyle/>
          <a:p>
            <a:r>
              <a:rPr lang="en-US" sz="1400" noProof="0" dirty="0" smtClean="0">
                <a:solidFill>
                  <a:schemeClr val="bg1">
                    <a:lumMod val="95000"/>
                  </a:schemeClr>
                </a:solidFill>
              </a:rPr>
              <a:t>Structural </a:t>
            </a:r>
            <a:r>
              <a:rPr lang="en-US" sz="1400" noProof="0" dirty="0">
                <a:solidFill>
                  <a:schemeClr val="bg1">
                    <a:lumMod val="95000"/>
                  </a:schemeClr>
                </a:solidFill>
              </a:rPr>
              <a:t>Analysis Toolkit Overview</a:t>
            </a:r>
          </a:p>
          <a:p>
            <a:r>
              <a:rPr lang="en-US" sz="1400" noProof="0" dirty="0">
                <a:solidFill>
                  <a:schemeClr val="bg1">
                    <a:lumMod val="95000"/>
                  </a:schemeClr>
                </a:solidFill>
              </a:rPr>
              <a:t>Random Processor &amp; Demo</a:t>
            </a:r>
          </a:p>
          <a:p>
            <a:r>
              <a:rPr lang="en-US" sz="1400" noProof="0" dirty="0"/>
              <a:t>Energy Processor &amp; Demo</a:t>
            </a:r>
          </a:p>
          <a:p>
            <a:r>
              <a:rPr lang="en-US" sz="1400" noProof="0" dirty="0" smtClean="0">
                <a:solidFill>
                  <a:schemeClr val="bg1">
                    <a:lumMod val="95000"/>
                  </a:schemeClr>
                </a:solidFill>
              </a:rPr>
              <a:t>Questions </a:t>
            </a:r>
            <a:r>
              <a:rPr lang="en-US" sz="1400" noProof="0" dirty="0">
                <a:solidFill>
                  <a:schemeClr val="bg1">
                    <a:lumMod val="95000"/>
                  </a:schemeClr>
                </a:solidFill>
              </a:rPr>
              <a:t>and Discussion</a:t>
            </a:r>
          </a:p>
          <a:p>
            <a:pPr marL="0" indent="0">
              <a:buNone/>
            </a:pPr>
            <a:endParaRPr lang="en-US" sz="1400" b="0" noProof="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72F1-2D15-40DF-98F7-68C396D8DEC1}" type="slidenum">
              <a:rPr lang="en-CA" smtClean="0"/>
              <a:t>20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Femap Structural Analysis Toolkit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9302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987575"/>
            <a:ext cx="7955391" cy="36004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/>
              <a:t>Energy</a:t>
            </a:r>
            <a:r>
              <a:rPr lang="en-US" sz="1400" noProof="0" dirty="0" smtClean="0"/>
              <a:t> </a:t>
            </a:r>
            <a:r>
              <a:rPr lang="en-US" sz="1400" noProof="0" dirty="0"/>
              <a:t>processor offers 2 </a:t>
            </a:r>
            <a:r>
              <a:rPr lang="en-US" sz="1400" noProof="0" dirty="0" smtClean="0"/>
              <a:t>criteria </a:t>
            </a:r>
            <a:r>
              <a:rPr lang="en-US" sz="1400" noProof="0" dirty="0"/>
              <a:t>that can help in understanding modal behavior </a:t>
            </a:r>
            <a:r>
              <a:rPr lang="en-US" sz="1400" noProof="0" dirty="0" smtClean="0"/>
              <a:t>:</a:t>
            </a:r>
            <a:endParaRPr lang="en-US" sz="1400" noProof="0" dirty="0"/>
          </a:p>
          <a:p>
            <a:pPr marL="0" indent="0">
              <a:buNone/>
            </a:pPr>
            <a:endParaRPr lang="en-US" sz="1400" noProof="0" dirty="0"/>
          </a:p>
          <a:p>
            <a:r>
              <a:rPr lang="en-US" sz="1400" noProof="0" dirty="0" smtClean="0"/>
              <a:t>Strain energy</a:t>
            </a:r>
            <a:br>
              <a:rPr lang="en-US" sz="1400" noProof="0" dirty="0" smtClean="0"/>
            </a:br>
            <a:r>
              <a:rPr lang="en-US" sz="1400" b="0" noProof="0" dirty="0" smtClean="0"/>
              <a:t>Can </a:t>
            </a:r>
            <a:r>
              <a:rPr lang="en-US" sz="1400" b="0" noProof="0" dirty="0"/>
              <a:t>help to identify regions in your model that can be modified to yield the </a:t>
            </a:r>
            <a:r>
              <a:rPr lang="en-US" sz="1400" b="0" u="sng" noProof="0" dirty="0"/>
              <a:t>biggest changes in modal </a:t>
            </a:r>
            <a:r>
              <a:rPr lang="en-US" sz="1400" b="0" u="sng" noProof="0" dirty="0" smtClean="0"/>
              <a:t>results</a:t>
            </a:r>
            <a:r>
              <a:rPr lang="en-US" sz="1400" b="0" noProof="0" dirty="0" smtClean="0"/>
              <a:t>.</a:t>
            </a:r>
            <a:br>
              <a:rPr lang="en-US" sz="1400" b="0" noProof="0" dirty="0" smtClean="0"/>
            </a:br>
            <a:endParaRPr lang="en-US" sz="1400" b="0" noProof="0" dirty="0"/>
          </a:p>
          <a:p>
            <a:r>
              <a:rPr lang="en-US" sz="1400" noProof="0" dirty="0" smtClean="0"/>
              <a:t>Kinetic energy</a:t>
            </a:r>
            <a:br>
              <a:rPr lang="en-US" sz="1400" noProof="0" dirty="0" smtClean="0"/>
            </a:br>
            <a:r>
              <a:rPr lang="en-US" sz="1400" b="0" noProof="0" dirty="0" smtClean="0"/>
              <a:t>Can help </a:t>
            </a:r>
            <a:r>
              <a:rPr lang="en-US" sz="1400" b="0" noProof="0" dirty="0"/>
              <a:t>to identify regions with a combination of </a:t>
            </a:r>
            <a:r>
              <a:rPr lang="en-US" sz="1400" b="0" u="sng" noProof="0" dirty="0"/>
              <a:t>high responses and participating mass</a:t>
            </a:r>
            <a:r>
              <a:rPr lang="en-US" sz="1400" b="0" noProof="0" dirty="0"/>
              <a:t>. </a:t>
            </a:r>
            <a:r>
              <a:rPr lang="en-US" sz="1400" b="0" noProof="0" dirty="0" smtClean="0"/>
              <a:t>   Can </a:t>
            </a:r>
            <a:r>
              <a:rPr lang="en-US" sz="1400" b="0" noProof="0" dirty="0"/>
              <a:t>be used to evaluate candidate </a:t>
            </a:r>
            <a:r>
              <a:rPr lang="en-US" sz="1400" b="0" u="sng" noProof="0" dirty="0"/>
              <a:t>locations for accelerometers </a:t>
            </a:r>
            <a:r>
              <a:rPr lang="en-US" sz="1400" b="0" noProof="0" dirty="0"/>
              <a:t>in modal or vibration tests.</a:t>
            </a:r>
          </a:p>
          <a:p>
            <a:pPr marL="0" indent="0">
              <a:buNone/>
            </a:pPr>
            <a:endParaRPr lang="en-US" sz="1400" noProof="0" dirty="0"/>
          </a:p>
          <a:p>
            <a:pPr marL="0" indent="0">
              <a:buNone/>
            </a:pPr>
            <a:r>
              <a:rPr lang="en-US" sz="1400" noProof="0" dirty="0" smtClean="0"/>
              <a:t>Similar to </a:t>
            </a:r>
            <a:r>
              <a:rPr lang="en-US" sz="1400" noProof="0" dirty="0" smtClean="0"/>
              <a:t>Random </a:t>
            </a:r>
            <a:r>
              <a:rPr lang="en-US" sz="1400" noProof="0" dirty="0" smtClean="0"/>
              <a:t>processor, the Energy </a:t>
            </a:r>
            <a:r>
              <a:rPr lang="en-US" sz="1400" noProof="0" dirty="0"/>
              <a:t>processor reads </a:t>
            </a:r>
            <a:r>
              <a:rPr lang="en-US" sz="1400" noProof="0" dirty="0" smtClean="0"/>
              <a:t>information </a:t>
            </a:r>
            <a:r>
              <a:rPr lang="en-US" sz="1400" noProof="0" dirty="0"/>
              <a:t>from a </a:t>
            </a:r>
            <a:r>
              <a:rPr lang="en-US" sz="1400" noProof="0" dirty="0" smtClean="0"/>
              <a:t>normal modes analysis</a:t>
            </a:r>
            <a:r>
              <a:rPr lang="en-US" sz="1400" noProof="0" dirty="0"/>
              <a:t>. FEMAP </a:t>
            </a:r>
            <a:r>
              <a:rPr lang="en-US" sz="1400" noProof="0" dirty="0" smtClean="0"/>
              <a:t>groups </a:t>
            </a:r>
            <a:r>
              <a:rPr lang="en-US" sz="1400" noProof="0" dirty="0"/>
              <a:t>can be imported into the processor. Critical modes and groups, in which strain and/or kinetic energies are high, can easily be identified in the processor's Excel output.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72F1-2D15-40DF-98F7-68C396D8DEC1}" type="slidenum">
              <a:rPr lang="en-CA" smtClean="0"/>
              <a:t>21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Energy Processor – Overview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1166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987575"/>
            <a:ext cx="8352928" cy="3600400"/>
          </a:xfrm>
        </p:spPr>
        <p:txBody>
          <a:bodyPr/>
          <a:lstStyle/>
          <a:p>
            <a:pPr marL="0" indent="0">
              <a:buNone/>
            </a:pPr>
            <a:endParaRPr lang="en-US" sz="1400" noProof="0" dirty="0" smtClean="0"/>
          </a:p>
          <a:p>
            <a:pPr marL="0" indent="0">
              <a:buNone/>
            </a:pPr>
            <a:r>
              <a:rPr lang="en-US" sz="1400" noProof="0" dirty="0" smtClean="0"/>
              <a:t>Critical </a:t>
            </a:r>
            <a:r>
              <a:rPr lang="en-US" sz="1400" noProof="0" dirty="0"/>
              <a:t>modes and groups, in which strain and/or kinetic energies are high, can easily be identified in the processor's Excel output.</a:t>
            </a:r>
          </a:p>
          <a:p>
            <a:endParaRPr lang="en-US" sz="1400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72F1-2D15-40DF-98F7-68C396D8DEC1}" type="slidenum">
              <a:rPr lang="en-CA" smtClean="0"/>
              <a:t>22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Energy Processor - Overview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801" y="2239941"/>
            <a:ext cx="3486150" cy="1878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9889" y="1984685"/>
            <a:ext cx="2917901" cy="2302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48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6805" y="1162588"/>
            <a:ext cx="4127494" cy="3600400"/>
          </a:xfrm>
        </p:spPr>
        <p:txBody>
          <a:bodyPr/>
          <a:lstStyle/>
          <a:p>
            <a:pPr marL="0" indent="0">
              <a:buNone/>
            </a:pPr>
            <a:r>
              <a:rPr lang="en-US" sz="1400" noProof="0" dirty="0" smtClean="0"/>
              <a:t>Reference Total </a:t>
            </a:r>
            <a:r>
              <a:rPr lang="en-US" sz="1400" b="0" noProof="0" dirty="0"/>
              <a:t>is the total modal energy for all elements in the model</a:t>
            </a:r>
          </a:p>
          <a:p>
            <a:r>
              <a:rPr lang="en-US" sz="1400" b="0" noProof="0" dirty="0"/>
              <a:t>Should be as close as possible to 100.0 %</a:t>
            </a:r>
          </a:p>
          <a:p>
            <a:r>
              <a:rPr lang="en-US" sz="1400" b="0" noProof="0" dirty="0"/>
              <a:t>This depends on THRESH / TINY</a:t>
            </a:r>
          </a:p>
          <a:p>
            <a:endParaRPr lang="en-US" sz="1400" noProof="0" dirty="0"/>
          </a:p>
          <a:p>
            <a:pPr marL="0" indent="0">
              <a:buNone/>
            </a:pPr>
            <a:r>
              <a:rPr lang="en-US" sz="1400" noProof="0" dirty="0" smtClean="0"/>
              <a:t>Total </a:t>
            </a:r>
            <a:r>
              <a:rPr lang="en-US" sz="1400" b="0" noProof="0" dirty="0"/>
              <a:t>depends on the elements in your groups</a:t>
            </a:r>
          </a:p>
          <a:p>
            <a:r>
              <a:rPr lang="en-US" sz="1400" b="0" noProof="0" dirty="0"/>
              <a:t>If you have duplicates, it may easily exceed 100.0 </a:t>
            </a:r>
            <a:r>
              <a:rPr lang="en-US" sz="1400" b="0" noProof="0" dirty="0" smtClean="0"/>
              <a:t>%</a:t>
            </a:r>
            <a:endParaRPr lang="en-US" sz="1400" b="0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72F1-2D15-40DF-98F7-68C396D8DEC1}" type="slidenum">
              <a:rPr lang="en-CA" smtClean="0"/>
              <a:t>23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Energy Processor – Overview</a:t>
            </a:r>
            <a:endParaRPr lang="en-US" noProof="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3879" y="911103"/>
            <a:ext cx="2466975" cy="37290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613879" y="2857061"/>
            <a:ext cx="1783080" cy="21145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" name="Rectangle 6"/>
          <p:cNvSpPr/>
          <p:nvPr/>
        </p:nvSpPr>
        <p:spPr bwMode="auto">
          <a:xfrm>
            <a:off x="5613879" y="4388681"/>
            <a:ext cx="1743075" cy="25146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0475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72F1-2D15-40DF-98F7-68C396D8DEC1}" type="slidenum">
              <a:rPr lang="en-CA" smtClean="0"/>
              <a:t>24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Energy Processor – Overview</a:t>
            </a:r>
            <a:endParaRPr lang="en-US" noProof="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70" y="1165421"/>
            <a:ext cx="3624263" cy="125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136" y="2640401"/>
            <a:ext cx="2357438" cy="205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4759092" y="1076440"/>
            <a:ext cx="4173893" cy="3600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0" dirty="0" smtClean="0"/>
              <a:t>Menu </a:t>
            </a:r>
            <a:r>
              <a:rPr lang="en-US" sz="1400" b="0" dirty="0"/>
              <a:t>available for </a:t>
            </a:r>
            <a:r>
              <a:rPr lang="en-US" sz="1400" dirty="0"/>
              <a:t>Groups only </a:t>
            </a:r>
            <a:r>
              <a:rPr lang="en-US" sz="1400" b="0" dirty="0"/>
              <a:t>Output Option</a:t>
            </a:r>
          </a:p>
          <a:p>
            <a:endParaRPr lang="en-US" sz="1400" b="0" dirty="0"/>
          </a:p>
          <a:p>
            <a:r>
              <a:rPr lang="en-US" sz="1400" dirty="0"/>
              <a:t>Modes for a Group </a:t>
            </a:r>
            <a:r>
              <a:rPr lang="en-US" sz="1400" b="0" dirty="0"/>
              <a:t>lists modes with the highest energy in decreasing order, from left to right, for the specified group</a:t>
            </a:r>
          </a:p>
          <a:p>
            <a:endParaRPr lang="en-US" sz="1400" b="0" dirty="0"/>
          </a:p>
          <a:p>
            <a:r>
              <a:rPr lang="en-US" sz="1400" dirty="0"/>
              <a:t>Groups for a Mode </a:t>
            </a:r>
            <a:r>
              <a:rPr lang="en-US" sz="1400" b="0" dirty="0"/>
              <a:t>lists groups with the highest energy in decreasing order, from top to bottom, for a specified mode</a:t>
            </a:r>
          </a:p>
          <a:p>
            <a:pPr marL="0" indent="0">
              <a:buNone/>
            </a:pP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402558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6805" y="886819"/>
            <a:ext cx="8352928" cy="3600400"/>
          </a:xfrm>
        </p:spPr>
        <p:txBody>
          <a:bodyPr/>
          <a:lstStyle/>
          <a:p>
            <a:pPr marL="0" indent="0">
              <a:buNone/>
            </a:pPr>
            <a:endParaRPr lang="en-US" sz="1400" noProof="0" dirty="0" smtClean="0"/>
          </a:p>
          <a:p>
            <a:pPr marL="0" indent="0">
              <a:buNone/>
            </a:pPr>
            <a:r>
              <a:rPr lang="en-US" sz="1400" noProof="0" dirty="0" smtClean="0"/>
              <a:t>Antenna</a:t>
            </a:r>
            <a:endParaRPr lang="en-US" sz="1400" noProof="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72F1-2D15-40DF-98F7-68C396D8DEC1}" type="slidenum">
              <a:rPr lang="en-CA" smtClean="0"/>
              <a:t>25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Energy Processor - Demo</a:t>
            </a:r>
            <a:endParaRPr lang="en-US" noProof="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1156" y="1503511"/>
            <a:ext cx="3752349" cy="2960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647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"/>
          <p:cNvSpPr>
            <a:spLocks noGrp="1"/>
          </p:cNvSpPr>
          <p:nvPr>
            <p:ph idx="1"/>
          </p:nvPr>
        </p:nvSpPr>
        <p:spPr>
          <a:xfrm>
            <a:off x="596805" y="1182801"/>
            <a:ext cx="7860495" cy="3251916"/>
          </a:xfrm>
        </p:spPr>
        <p:txBody>
          <a:bodyPr/>
          <a:lstStyle/>
          <a:p>
            <a:endParaRPr lang="en-US" sz="1400" b="0" noProof="0" dirty="0" smtClean="0"/>
          </a:p>
          <a:p>
            <a:r>
              <a:rPr lang="en-US" sz="1400" noProof="0" dirty="0" smtClean="0"/>
              <a:t>Advanced post-processing capability for Nastran analyses</a:t>
            </a:r>
          </a:p>
          <a:p>
            <a:r>
              <a:rPr lang="en-US" sz="1400" noProof="0" dirty="0" smtClean="0"/>
              <a:t>Efficient, state-of-the-art analytical tools for conducting Nastran modal-based response dynamics simulation</a:t>
            </a:r>
          </a:p>
          <a:p>
            <a:pPr marL="0" indent="0">
              <a:buNone/>
            </a:pPr>
            <a:endParaRPr lang="en-US" sz="1400" b="0" noProof="0" dirty="0" smtClean="0"/>
          </a:p>
          <a:p>
            <a:pPr marL="1771650" lvl="4" indent="0">
              <a:buNone/>
            </a:pPr>
            <a:r>
              <a:rPr lang="en-US" sz="1600" b="1" noProof="0" dirty="0" smtClean="0"/>
              <a:t>              </a:t>
            </a:r>
          </a:p>
          <a:p>
            <a:pPr marL="1771650" lvl="4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           </a:t>
            </a:r>
            <a:r>
              <a:rPr lang="en-US" sz="1600" b="1" noProof="0" dirty="0" smtClean="0"/>
              <a:t>½ Day training available</a:t>
            </a:r>
          </a:p>
          <a:p>
            <a:endParaRPr lang="en-US" sz="1400" b="0" noProof="0" dirty="0" smtClean="0"/>
          </a:p>
          <a:p>
            <a:endParaRPr lang="en-US" sz="1400" b="0" noProof="0" dirty="0" smtClean="0"/>
          </a:p>
          <a:p>
            <a:endParaRPr lang="en-US" sz="1400" b="0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72F1-2D15-40DF-98F7-68C396D8DEC1}" type="slidenum">
              <a:rPr lang="en-CA" smtClean="0"/>
              <a:t>26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Femap Structural Analysis Toolkit - Summary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923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6805" y="1253906"/>
            <a:ext cx="7455242" cy="3600400"/>
          </a:xfrm>
        </p:spPr>
        <p:txBody>
          <a:bodyPr/>
          <a:lstStyle/>
          <a:p>
            <a:r>
              <a:rPr lang="en-US" sz="1400" noProof="0" dirty="0" smtClean="0"/>
              <a:t>Structural </a:t>
            </a:r>
            <a:r>
              <a:rPr lang="en-US" sz="1400" noProof="0" dirty="0"/>
              <a:t>Analysis Toolkit </a:t>
            </a:r>
            <a:r>
              <a:rPr lang="en-US" sz="1400" noProof="0" dirty="0" smtClean="0"/>
              <a:t>Overview</a:t>
            </a:r>
            <a:endParaRPr lang="en-US" sz="1400" noProof="0" dirty="0"/>
          </a:p>
          <a:p>
            <a:r>
              <a:rPr lang="en-US" sz="1400" noProof="0" dirty="0">
                <a:solidFill>
                  <a:schemeClr val="bg1">
                    <a:lumMod val="95000"/>
                  </a:schemeClr>
                </a:solidFill>
              </a:rPr>
              <a:t>Random Processor &amp; Demo</a:t>
            </a:r>
          </a:p>
          <a:p>
            <a:r>
              <a:rPr lang="en-US" sz="1400" noProof="0" dirty="0">
                <a:solidFill>
                  <a:schemeClr val="bg1">
                    <a:lumMod val="95000"/>
                  </a:schemeClr>
                </a:solidFill>
              </a:rPr>
              <a:t>Energy Processor &amp; Demo</a:t>
            </a:r>
          </a:p>
          <a:p>
            <a:r>
              <a:rPr lang="en-US" sz="1400" noProof="0" dirty="0" smtClean="0">
                <a:solidFill>
                  <a:schemeClr val="bg1">
                    <a:lumMod val="95000"/>
                  </a:schemeClr>
                </a:solidFill>
              </a:rPr>
              <a:t>Questions </a:t>
            </a:r>
            <a:r>
              <a:rPr lang="en-US" sz="1400" noProof="0" dirty="0">
                <a:solidFill>
                  <a:schemeClr val="bg1">
                    <a:lumMod val="95000"/>
                  </a:schemeClr>
                </a:solidFill>
              </a:rPr>
              <a:t>and Discussion</a:t>
            </a:r>
          </a:p>
          <a:p>
            <a:pPr marL="0" indent="0">
              <a:buNone/>
            </a:pPr>
            <a:endParaRPr lang="en-US" sz="1400" b="0" noProof="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72F1-2D15-40DF-98F7-68C396D8DEC1}" type="slidenum">
              <a:rPr lang="en-CA" smtClean="0"/>
              <a:t>3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Agenda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9035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398" y="4856529"/>
            <a:ext cx="2133600" cy="158750"/>
          </a:xfrm>
        </p:spPr>
        <p:txBody>
          <a:bodyPr/>
          <a:lstStyle/>
          <a:p>
            <a:fld id="{848A72F1-2D15-40DF-98F7-68C396D8DEC1}" type="slidenum">
              <a:rPr lang="en-CA" smtClean="0"/>
              <a:t>4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Overview - SATK Femap Interface</a:t>
            </a:r>
            <a:endParaRPr lang="en-US" noProof="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389" y="1748796"/>
            <a:ext cx="4426220" cy="3111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390" y="886442"/>
            <a:ext cx="5897950" cy="784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954131" y="3701562"/>
            <a:ext cx="3112477" cy="11869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102988"/>
            <a:ext cx="4874139" cy="3291462"/>
          </a:xfrm>
        </p:spPr>
        <p:txBody>
          <a:bodyPr/>
          <a:lstStyle/>
          <a:p>
            <a:pPr marL="0" indent="0">
              <a:buNone/>
            </a:pPr>
            <a:r>
              <a:rPr lang="en-US" sz="1400" noProof="0" dirty="0" smtClean="0"/>
              <a:t>Tools</a:t>
            </a:r>
          </a:p>
          <a:p>
            <a:r>
              <a:rPr lang="en-US" sz="1400" b="0" noProof="0" dirty="0" smtClean="0"/>
              <a:t>List </a:t>
            </a:r>
            <a:r>
              <a:rPr lang="en-US" sz="1400" b="0" noProof="0" dirty="0"/>
              <a:t>of </a:t>
            </a:r>
            <a:r>
              <a:rPr lang="en-US" sz="1400" b="0" noProof="0" dirty="0" smtClean="0"/>
              <a:t>tools </a:t>
            </a:r>
            <a:r>
              <a:rPr lang="en-US" sz="1400" b="0" noProof="0" dirty="0"/>
              <a:t>you can use with the selected OP2 </a:t>
            </a:r>
            <a:r>
              <a:rPr lang="en-US" sz="1400" b="0" noProof="0" dirty="0" smtClean="0"/>
              <a:t>file</a:t>
            </a:r>
          </a:p>
          <a:p>
            <a:r>
              <a:rPr lang="en-US" sz="1400" b="0" noProof="0" dirty="0" smtClean="0"/>
              <a:t>Active </a:t>
            </a:r>
            <a:r>
              <a:rPr lang="en-US" sz="1400" b="0" noProof="0" dirty="0"/>
              <a:t>tools depend on </a:t>
            </a:r>
            <a:r>
              <a:rPr lang="en-US" sz="1400" b="0" noProof="0" dirty="0" err="1"/>
              <a:t>datablocks</a:t>
            </a:r>
            <a:r>
              <a:rPr lang="en-US" sz="1400" b="0" noProof="0" dirty="0"/>
              <a:t> available in </a:t>
            </a:r>
            <a:r>
              <a:rPr lang="en-US" sz="1400" b="0" noProof="0" dirty="0" smtClean="0"/>
              <a:t>OP2 </a:t>
            </a:r>
            <a:r>
              <a:rPr lang="en-US" sz="1400" b="0" noProof="0" dirty="0" smtClean="0"/>
              <a:t>file</a:t>
            </a:r>
          </a:p>
          <a:p>
            <a:r>
              <a:rPr lang="en-US" sz="1400" b="0" noProof="0" dirty="0" smtClean="0"/>
              <a:t>If </a:t>
            </a:r>
            <a:r>
              <a:rPr lang="en-US" sz="1400" b="0" noProof="0" dirty="0"/>
              <a:t>Quick Open was used, </a:t>
            </a:r>
            <a:r>
              <a:rPr lang="en-US" sz="1400" b="0" noProof="0" dirty="0">
                <a:solidFill>
                  <a:srgbClr val="002060"/>
                </a:solidFill>
              </a:rPr>
              <a:t>it is your responsibility to </a:t>
            </a:r>
            <a:r>
              <a:rPr lang="en-US" sz="1400" b="0" noProof="0" dirty="0"/>
              <a:t>select the proper tool</a:t>
            </a:r>
          </a:p>
          <a:p>
            <a:endParaRPr lang="en-US" sz="1400" b="0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72F1-2D15-40DF-98F7-68C396D8DEC1}" type="slidenum">
              <a:rPr lang="en-CA" smtClean="0"/>
              <a:t>5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Overview - SATK Femap Interface</a:t>
            </a:r>
            <a:endParaRPr lang="en-US" noProof="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120" y="1779985"/>
            <a:ext cx="2591268" cy="260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565" y="1359694"/>
            <a:ext cx="1593056" cy="12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913258" y="1359694"/>
            <a:ext cx="330994" cy="121444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350"/>
          </a:p>
        </p:txBody>
      </p:sp>
      <p:cxnSp>
        <p:nvCxnSpPr>
          <p:cNvPr id="8" name="Straight Arrow Connector 3"/>
          <p:cNvCxnSpPr>
            <a:cxnSpLocks noChangeShapeType="1"/>
            <a:stCxn id="7" idx="2"/>
          </p:cNvCxnSpPr>
          <p:nvPr/>
        </p:nvCxnSpPr>
        <p:spPr bwMode="auto">
          <a:xfrm flipH="1">
            <a:off x="7078754" y="1481138"/>
            <a:ext cx="0" cy="29884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9633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398" y="4856529"/>
            <a:ext cx="2133600" cy="158750"/>
          </a:xfrm>
        </p:spPr>
        <p:txBody>
          <a:bodyPr/>
          <a:lstStyle/>
          <a:p>
            <a:fld id="{848A72F1-2D15-40DF-98F7-68C396D8DEC1}" type="slidenum">
              <a:rPr lang="en-CA" smtClean="0"/>
              <a:t>6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Overview - SATK Femap Interface</a:t>
            </a:r>
            <a:endParaRPr lang="en-US" noProof="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05" y="2179358"/>
            <a:ext cx="3930636" cy="192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626" y="1219678"/>
            <a:ext cx="1407319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3"/>
          <p:cNvCxnSpPr>
            <a:cxnSpLocks noChangeShapeType="1"/>
          </p:cNvCxnSpPr>
          <p:nvPr/>
        </p:nvCxnSpPr>
        <p:spPr bwMode="auto">
          <a:xfrm flipV="1">
            <a:off x="917136" y="1219678"/>
            <a:ext cx="1799490" cy="95968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Content Placeholder 1"/>
          <p:cNvSpPr txBox="1">
            <a:spLocks/>
          </p:cNvSpPr>
          <p:nvPr/>
        </p:nvSpPr>
        <p:spPr>
          <a:xfrm>
            <a:off x="5043231" y="1119460"/>
            <a:ext cx="3880961" cy="3600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1350" dirty="0" smtClean="0"/>
              <a:t>Quick Open</a:t>
            </a:r>
          </a:p>
          <a:p>
            <a:pPr>
              <a:lnSpc>
                <a:spcPct val="80000"/>
              </a:lnSpc>
            </a:pPr>
            <a:r>
              <a:rPr lang="en-US" b="0" dirty="0" smtClean="0"/>
              <a:t>Does not scan the OP2 file</a:t>
            </a:r>
          </a:p>
          <a:p>
            <a:pPr>
              <a:lnSpc>
                <a:spcPct val="80000"/>
              </a:lnSpc>
            </a:pPr>
            <a:r>
              <a:rPr lang="en-US" b="0" dirty="0" smtClean="0"/>
              <a:t>Enables all processors except Stress, Grid Point Forces and Element Forces because they require subcase information</a:t>
            </a:r>
          </a:p>
          <a:p>
            <a:pPr>
              <a:lnSpc>
                <a:spcPct val="80000"/>
              </a:lnSpc>
            </a:pPr>
            <a:r>
              <a:rPr lang="en-US" b="0" dirty="0" smtClean="0"/>
              <a:t>Opening a new file overwrites the current settings</a:t>
            </a:r>
          </a:p>
          <a:p>
            <a:pPr>
              <a:lnSpc>
                <a:spcPct val="80000"/>
              </a:lnSpc>
            </a:pPr>
            <a:endParaRPr lang="en-US" sz="135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1350" dirty="0" smtClean="0"/>
              <a:t>Open</a:t>
            </a:r>
          </a:p>
          <a:p>
            <a:pPr>
              <a:lnSpc>
                <a:spcPct val="80000"/>
              </a:lnSpc>
            </a:pPr>
            <a:r>
              <a:rPr lang="en-US" b="0" dirty="0" smtClean="0"/>
              <a:t>Select the NASTRAN OP2 file to process</a:t>
            </a:r>
          </a:p>
          <a:p>
            <a:pPr>
              <a:lnSpc>
                <a:spcPct val="80000"/>
              </a:lnSpc>
            </a:pPr>
            <a:r>
              <a:rPr lang="en-US" b="0" dirty="0" smtClean="0"/>
              <a:t>Scanned </a:t>
            </a:r>
            <a:r>
              <a:rPr lang="en-US" b="0" dirty="0" err="1" smtClean="0"/>
              <a:t>datablocks</a:t>
            </a:r>
            <a:r>
              <a:rPr lang="en-US" b="0" dirty="0" smtClean="0"/>
              <a:t> are displayed in </a:t>
            </a:r>
            <a:r>
              <a:rPr lang="en-US" b="0" dirty="0" smtClean="0"/>
              <a:t>main </a:t>
            </a:r>
            <a:r>
              <a:rPr lang="en-US" b="0" dirty="0" smtClean="0"/>
              <a:t>form window</a:t>
            </a:r>
          </a:p>
          <a:p>
            <a:pPr>
              <a:lnSpc>
                <a:spcPct val="80000"/>
              </a:lnSpc>
            </a:pPr>
            <a:r>
              <a:rPr lang="en-US" b="0" dirty="0" smtClean="0"/>
              <a:t>Opening a new file overwrites the current settings</a:t>
            </a:r>
          </a:p>
          <a:p>
            <a:pPr marL="0" indent="0">
              <a:lnSpc>
                <a:spcPct val="80000"/>
              </a:lnSpc>
              <a:buNone/>
            </a:pPr>
            <a:endParaRPr lang="en-US" sz="135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1350" dirty="0" smtClean="0"/>
              <a:t>Set Project</a:t>
            </a:r>
          </a:p>
          <a:p>
            <a:pPr>
              <a:lnSpc>
                <a:spcPct val="80000"/>
              </a:lnSpc>
            </a:pPr>
            <a:r>
              <a:rPr lang="en-US" b="0" dirty="0" smtClean="0"/>
              <a:t>Define the project directory and </a:t>
            </a:r>
            <a:r>
              <a:rPr lang="en-US" b="0" dirty="0" smtClean="0"/>
              <a:t>prefix </a:t>
            </a:r>
            <a:r>
              <a:rPr lang="en-US" b="0" dirty="0" smtClean="0"/>
              <a:t>name of all results files</a:t>
            </a:r>
          </a:p>
          <a:p>
            <a:pPr>
              <a:lnSpc>
                <a:spcPct val="80000"/>
              </a:lnSpc>
            </a:pPr>
            <a:r>
              <a:rPr lang="en-US" b="0" dirty="0" smtClean="0"/>
              <a:t>By default, the OP2 directory and name are used</a:t>
            </a:r>
            <a:endParaRPr lang="en-US" sz="1400" b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3700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398" y="4856529"/>
            <a:ext cx="2133600" cy="158750"/>
          </a:xfrm>
        </p:spPr>
        <p:txBody>
          <a:bodyPr/>
          <a:lstStyle/>
          <a:p>
            <a:fld id="{848A72F1-2D15-40DF-98F7-68C396D8DEC1}" type="slidenum">
              <a:rPr lang="en-CA" smtClean="0"/>
              <a:t>7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Overview - SATK Femap Interface</a:t>
            </a:r>
            <a:endParaRPr lang="en-US" noProof="0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647077" y="1070116"/>
            <a:ext cx="5428408" cy="3600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400" dirty="0"/>
              <a:t>Import from Active FEMAP Model</a:t>
            </a:r>
          </a:p>
          <a:p>
            <a:pPr>
              <a:defRPr/>
            </a:pPr>
            <a:r>
              <a:rPr lang="en-US" sz="1400" b="0" dirty="0"/>
              <a:t>Only nodes and elements are retrieved</a:t>
            </a:r>
          </a:p>
          <a:p>
            <a:pPr>
              <a:defRPr/>
            </a:pPr>
            <a:r>
              <a:rPr lang="en-US" sz="1400" b="0" dirty="0"/>
              <a:t>Groups with nodes AND elements will be split</a:t>
            </a:r>
          </a:p>
          <a:p>
            <a:pPr>
              <a:defRPr/>
            </a:pPr>
            <a:r>
              <a:rPr lang="en-US" sz="1400" b="0" dirty="0"/>
              <a:t>Imported groups cannot be modified, but can be copied</a:t>
            </a:r>
          </a:p>
          <a:p>
            <a:pPr>
              <a:defRPr/>
            </a:pPr>
            <a:r>
              <a:rPr lang="en-US" sz="1400" b="0" dirty="0"/>
              <a:t>When groups have identical names, only the first occurrence is imported</a:t>
            </a:r>
          </a:p>
          <a:p>
            <a:pPr>
              <a:defRPr/>
            </a:pPr>
            <a:endParaRPr lang="en-US" sz="1400" dirty="0"/>
          </a:p>
          <a:p>
            <a:pPr marL="0" indent="0">
              <a:buNone/>
              <a:defRPr/>
            </a:pPr>
            <a:r>
              <a:rPr lang="en-US" sz="1400" dirty="0"/>
              <a:t>Import from Nastran File</a:t>
            </a:r>
          </a:p>
          <a:p>
            <a:pPr>
              <a:defRPr/>
            </a:pPr>
            <a:r>
              <a:rPr lang="en-US" sz="1400" b="0" dirty="0"/>
              <a:t>Reads the SETs</a:t>
            </a:r>
          </a:p>
          <a:p>
            <a:pPr>
              <a:defRPr/>
            </a:pPr>
            <a:r>
              <a:rPr lang="en-US" sz="1400" b="0" dirty="0"/>
              <a:t>Automatically determine the entity type</a:t>
            </a:r>
          </a:p>
          <a:p>
            <a:pPr>
              <a:defRPr/>
            </a:pPr>
            <a:r>
              <a:rPr lang="en-US" sz="1400" b="0" dirty="0"/>
              <a:t>Can automatically find the group </a:t>
            </a:r>
            <a:r>
              <a:rPr lang="en-US" sz="1400" b="0" dirty="0" smtClean="0"/>
              <a:t>name</a:t>
            </a:r>
          </a:p>
          <a:p>
            <a:pPr marL="0" indent="0">
              <a:buNone/>
              <a:defRPr/>
            </a:pPr>
            <a:endParaRPr lang="en-US" sz="1400" b="0" dirty="0"/>
          </a:p>
          <a:p>
            <a:pPr marL="0" indent="0">
              <a:buNone/>
              <a:defRPr/>
            </a:pPr>
            <a:r>
              <a:rPr lang="en-US" sz="1400" dirty="0" smtClean="0"/>
              <a:t>Import </a:t>
            </a:r>
            <a:r>
              <a:rPr lang="en-US" sz="1400" dirty="0"/>
              <a:t>from Universal File</a:t>
            </a:r>
          </a:p>
          <a:p>
            <a:pPr>
              <a:defRPr/>
            </a:pPr>
            <a:r>
              <a:rPr lang="en-US" sz="1400" b="0" dirty="0"/>
              <a:t>Datasets: 2435, 2452, 2417, 2467, 2477, 3062</a:t>
            </a:r>
          </a:p>
          <a:p>
            <a:pPr marL="342900" lvl="1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b="0" dirty="0" smtClean="0"/>
          </a:p>
          <a:p>
            <a:pPr>
              <a:defRPr/>
            </a:pPr>
            <a:endParaRPr lang="en-US" b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 smtClean="0"/>
          </a:p>
          <a:p>
            <a:endParaRPr lang="en-US" sz="1400"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352" y="1096750"/>
            <a:ext cx="1593056" cy="12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705052" y="1096750"/>
            <a:ext cx="336947" cy="121444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350"/>
          </a:p>
        </p:txBody>
      </p:sp>
      <p:cxnSp>
        <p:nvCxnSpPr>
          <p:cNvPr id="15" name="Straight Arrow Connector 3"/>
          <p:cNvCxnSpPr>
            <a:cxnSpLocks noChangeShapeType="1"/>
          </p:cNvCxnSpPr>
          <p:nvPr/>
        </p:nvCxnSpPr>
        <p:spPr bwMode="auto">
          <a:xfrm>
            <a:off x="6874119" y="1218193"/>
            <a:ext cx="0" cy="189309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350" y="2000748"/>
            <a:ext cx="2262188" cy="258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/>
          <a:srcRect l="28010" t="39826" r="54051" b="51645"/>
          <a:stretch/>
        </p:blipFill>
        <p:spPr>
          <a:xfrm>
            <a:off x="6407490" y="1407502"/>
            <a:ext cx="2016303" cy="53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8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6805" y="1111862"/>
            <a:ext cx="5653075" cy="3600400"/>
          </a:xfrm>
        </p:spPr>
        <p:txBody>
          <a:bodyPr/>
          <a:lstStyle/>
          <a:p>
            <a:r>
              <a:rPr lang="en-US" sz="1400" noProof="0" dirty="0" smtClean="0"/>
              <a:t>Efficient </a:t>
            </a:r>
            <a:r>
              <a:rPr lang="en-US" sz="1400" noProof="0" dirty="0"/>
              <a:t>and accurate random and sine base-driven solutions from NASTRAN normal modes</a:t>
            </a:r>
          </a:p>
          <a:p>
            <a:pPr lvl="1"/>
            <a:r>
              <a:rPr lang="en-US" sz="1400" b="0" noProof="0" dirty="0"/>
              <a:t>Processes very large models </a:t>
            </a:r>
          </a:p>
          <a:p>
            <a:pPr lvl="1"/>
            <a:r>
              <a:rPr lang="en-US" sz="1400" b="0" noProof="0" dirty="0"/>
              <a:t>Tools to understand the modal behavior of complex </a:t>
            </a:r>
            <a:r>
              <a:rPr lang="en-US" sz="1400" b="0" noProof="0" dirty="0" smtClean="0"/>
              <a:t>assemblies</a:t>
            </a:r>
            <a:br>
              <a:rPr lang="en-US" sz="1400" b="0" noProof="0" dirty="0" smtClean="0"/>
            </a:br>
            <a:endParaRPr lang="en-US" sz="1400" b="0" noProof="0" dirty="0"/>
          </a:p>
          <a:p>
            <a:r>
              <a:rPr lang="en-US" sz="1400" noProof="0" dirty="0"/>
              <a:t>Efficient post-processing of Nastran results</a:t>
            </a:r>
          </a:p>
          <a:p>
            <a:pPr lvl="1"/>
            <a:r>
              <a:rPr lang="en-US" sz="1400" b="0" noProof="0" dirty="0" smtClean="0"/>
              <a:t>Sorts, envelops, filters</a:t>
            </a:r>
            <a:endParaRPr lang="en-US" sz="1400" b="0" noProof="0" dirty="0"/>
          </a:p>
          <a:p>
            <a:pPr lvl="1"/>
            <a:r>
              <a:rPr lang="en-US" sz="1400" b="0" noProof="0" dirty="0"/>
              <a:t>Summaries by groups and subcases</a:t>
            </a:r>
          </a:p>
          <a:p>
            <a:pPr lvl="1"/>
            <a:r>
              <a:rPr lang="en-US" sz="1400" b="0" noProof="0" dirty="0"/>
              <a:t>Margins of safety from Von Mises stresses, ply failure </a:t>
            </a:r>
            <a:r>
              <a:rPr lang="en-US" sz="1400" b="0" noProof="0" dirty="0" smtClean="0"/>
              <a:t>metrics</a:t>
            </a:r>
            <a:br>
              <a:rPr lang="en-US" sz="1400" b="0" noProof="0" dirty="0" smtClean="0"/>
            </a:br>
            <a:endParaRPr lang="en-US" sz="1400" b="0" noProof="0" dirty="0"/>
          </a:p>
          <a:p>
            <a:r>
              <a:rPr lang="en-US" sz="1400" noProof="0" dirty="0"/>
              <a:t>Direct manipulation of </a:t>
            </a:r>
            <a:r>
              <a:rPr lang="en-US" sz="1400" noProof="0" dirty="0" smtClean="0"/>
              <a:t>.</a:t>
            </a:r>
            <a:r>
              <a:rPr lang="en-US" sz="1400" dirty="0" smtClean="0"/>
              <a:t>OP</a:t>
            </a:r>
            <a:r>
              <a:rPr lang="en-US" sz="1400" noProof="0" dirty="0" smtClean="0"/>
              <a:t>2 </a:t>
            </a:r>
            <a:r>
              <a:rPr lang="en-US" sz="1400" noProof="0" dirty="0"/>
              <a:t>file</a:t>
            </a:r>
          </a:p>
          <a:p>
            <a:pPr lvl="1"/>
            <a:r>
              <a:rPr lang="en-US" sz="1400" b="0" noProof="0" dirty="0"/>
              <a:t>No need to load large results files into graphical post-processor</a:t>
            </a:r>
            <a:endParaRPr lang="en-US" sz="1400" b="0" noProof="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72F1-2D15-40DF-98F7-68C396D8DEC1}" type="slidenum">
              <a:rPr lang="en-CA" smtClean="0"/>
              <a:t>8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>
                <a:solidFill>
                  <a:schemeClr val="bg1">
                    <a:lumMod val="95000"/>
                  </a:schemeClr>
                </a:solidFill>
              </a:rPr>
              <a:t>Overview - Benefits</a:t>
            </a:r>
            <a:endParaRPr lang="en-US" noProof="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197" y="1724811"/>
            <a:ext cx="2216293" cy="2089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4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987575"/>
            <a:ext cx="8352928" cy="3600400"/>
          </a:xfrm>
        </p:spPr>
        <p:txBody>
          <a:bodyPr/>
          <a:lstStyle/>
          <a:p>
            <a:r>
              <a:rPr lang="en-US" sz="1400" noProof="0" dirty="0" smtClean="0"/>
              <a:t>Supports </a:t>
            </a:r>
            <a:r>
              <a:rPr lang="en-US" sz="1400" noProof="0" dirty="0"/>
              <a:t>NX &amp; MSC Nastran</a:t>
            </a:r>
          </a:p>
          <a:p>
            <a:r>
              <a:rPr lang="en-US" sz="1400" noProof="0" dirty="0"/>
              <a:t>Windows &amp; Linux platforms</a:t>
            </a:r>
          </a:p>
          <a:p>
            <a:r>
              <a:rPr lang="en-US" sz="1400" noProof="0" dirty="0" err="1"/>
              <a:t>SAToolkit</a:t>
            </a:r>
            <a:r>
              <a:rPr lang="en-US" sz="1400" noProof="0" dirty="0"/>
              <a:t> contours can be post-processed in </a:t>
            </a:r>
            <a:r>
              <a:rPr lang="en-US" sz="1400" noProof="0" dirty="0" smtClean="0"/>
              <a:t>FEMAP</a:t>
            </a:r>
            <a:endParaRPr lang="en-US" sz="1400" b="0" noProof="0" dirty="0" smtClean="0"/>
          </a:p>
          <a:p>
            <a:r>
              <a:rPr lang="en-US" sz="1400" noProof="0" dirty="0" smtClean="0"/>
              <a:t>HTML</a:t>
            </a:r>
            <a:r>
              <a:rPr lang="en-US" sz="1400" noProof="0" dirty="0"/>
              <a:t>, MS Excel®, </a:t>
            </a:r>
            <a:r>
              <a:rPr lang="en-US" sz="1400" noProof="0" dirty="0" smtClean="0"/>
              <a:t>text automatic </a:t>
            </a:r>
            <a:r>
              <a:rPr lang="en-US" sz="1400" noProof="0" dirty="0"/>
              <a:t>report </a:t>
            </a:r>
            <a:r>
              <a:rPr lang="en-US" sz="1400" noProof="0" dirty="0" smtClean="0"/>
              <a:t>generation</a:t>
            </a:r>
            <a:endParaRPr lang="en-US" sz="1400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72F1-2D15-40DF-98F7-68C396D8DEC1}" type="slidenum">
              <a:rPr lang="en-CA" smtClean="0"/>
              <a:t>9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>
                <a:solidFill>
                  <a:schemeClr val="bg1">
                    <a:lumMod val="95000"/>
                  </a:schemeClr>
                </a:solidFill>
              </a:rPr>
              <a:t>Overview - Compatibility</a:t>
            </a:r>
            <a:endParaRPr lang="en-US" noProof="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4738" y="3069797"/>
            <a:ext cx="3329727" cy="1440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3214" y="2474521"/>
            <a:ext cx="2433325" cy="2067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368" y="1486490"/>
            <a:ext cx="2770632" cy="1545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138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ya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YA Marketing Document" ma:contentTypeID="0x010100AD5BE14E2C867A4791697520558C06CD0200475BEC81A932DA4480C6D3D71883D4A9" ma:contentTypeVersion="4" ma:contentTypeDescription="" ma:contentTypeScope="" ma:versionID="b04d79e974ab2e983becc0f35f0d831c">
  <xsd:schema xmlns:xsd="http://www.w3.org/2001/XMLSchema" xmlns:xs="http://www.w3.org/2001/XMLSchema" xmlns:p="http://schemas.microsoft.com/office/2006/metadata/properties" xmlns:ns2="377a3655-0862-4c69-820e-d9a8915736fe" targetNamespace="http://schemas.microsoft.com/office/2006/metadata/properties" ma:root="true" ma:fieldsID="a7e7b4687d336c4e48f88851d374495d" ns2:_="">
    <xsd:import namespace="377a3655-0862-4c69-820e-d9a8915736fe"/>
    <xsd:element name="properties">
      <xsd:complexType>
        <xsd:sequence>
          <xsd:element name="documentManagement">
            <xsd:complexType>
              <xsd:all>
                <xsd:element ref="ns2:Confidential1" minOccurs="0"/>
                <xsd:element ref="ns2:Activities" minOccurs="0"/>
                <xsd:element ref="ns2:Tools_x0020_Databases" minOccurs="0"/>
                <xsd:element ref="ns2:End_x0020_User_x0020_Customer_x0020_Name" minOccurs="0"/>
                <xsd:element ref="ns2:Document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7a3655-0862-4c69-820e-d9a8915736fe" elementFormDefault="qualified">
    <xsd:import namespace="http://schemas.microsoft.com/office/2006/documentManagement/types"/>
    <xsd:import namespace="http://schemas.microsoft.com/office/infopath/2007/PartnerControls"/>
    <xsd:element name="Confidential1" ma:index="8" nillable="true" ma:displayName="Confidential" ma:default="1" ma:internalName="Confidential1">
      <xsd:simpleType>
        <xsd:restriction base="dms:Boolean"/>
      </xsd:simpleType>
    </xsd:element>
    <xsd:element name="Activities" ma:index="9" nillable="true" ma:displayName="Activities" ma:format="Dropdown" ma:internalName="Activities">
      <xsd:simpleType>
        <xsd:restriction base="dms:Choice">
          <xsd:enumeration value="OEM activities"/>
          <xsd:enumeration value="Var activities"/>
          <xsd:enumeration value="Pre-Sales"/>
          <xsd:enumeration value="Documentation"/>
          <xsd:enumeration value="Training"/>
          <xsd:enumeration value="Development"/>
          <xsd:enumeration value="Support"/>
          <xsd:enumeration value="Services"/>
          <xsd:enumeration value="SR-ED"/>
        </xsd:restriction>
      </xsd:simpleType>
    </xsd:element>
    <xsd:element name="Tools_x0020_Databases" ma:index="10" nillable="true" ma:displayName="Tools Databases" ma:format="Dropdown" ma:internalName="Tools_x0020_Databases">
      <xsd:simpleType>
        <xsd:restriction base="dms:Choice">
          <xsd:enumeration value="SFDC"/>
          <xsd:enumeration value="Webex"/>
          <xsd:enumeration value="Wordpress"/>
          <xsd:enumeration value="Informatica"/>
          <xsd:enumeration value="Jigsaw"/>
          <xsd:enumeration value="Data.com"/>
          <xsd:enumeration value="Sales DB"/>
          <xsd:enumeration value="Royalty DB"/>
          <xsd:enumeration value="Mindjet"/>
        </xsd:restriction>
      </xsd:simpleType>
    </xsd:element>
    <xsd:element name="End_x0020_User_x0020_Customer_x0020_Name" ma:index="11" nillable="true" ma:displayName="End User Customer Name" ma:description="In the exception that the end-user is different from the paying customer" ma:list="{86c689fa-d726-4160-a3f2-f0d92af45aeb}" ma:internalName="End_x0020_User_x0020_Customer_x0020_Name" ma:showField="Title" ma:web="377a3655-0862-4c69-820e-d9a8915736fe">
      <xsd:simpleType>
        <xsd:restriction base="dms:Lookup"/>
      </xsd:simpleType>
    </xsd:element>
    <xsd:element name="Document_Type" ma:index="12" nillable="true" ma:displayName="Document Type" ma:list="{c6401ac1-134c-4baf-91d4-7eb31711e76a}" ma:internalName="Document_Type" ma:showField="LinkTitleNoMenu" ma:web="377a3655-0862-4c69-820e-d9a8915736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S Project Nam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tivities xmlns="377a3655-0862-4c69-820e-d9a8915736fe">Var activities</Activities>
    <Tools_x0020_Databases xmlns="377a3655-0862-4c69-820e-d9a8915736fe" xsi:nil="true"/>
    <Document_Type xmlns="377a3655-0862-4c69-820e-d9a8915736fe"/>
    <End_x0020_User_x0020_Customer_x0020_Name xmlns="377a3655-0862-4c69-820e-d9a8915736fe" xsi:nil="true"/>
    <Confidential1 xmlns="377a3655-0862-4c69-820e-d9a8915736fe">false</Confidential1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2E0187-6770-4066-81ED-B87B8D4701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7a3655-0862-4c69-820e-d9a8915736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1E7F17-ED2B-4877-A1C9-31124B69E469}">
  <ds:schemaRefs>
    <ds:schemaRef ds:uri="http://purl.org/dc/elements/1.1/"/>
    <ds:schemaRef ds:uri="377a3655-0862-4c69-820e-d9a8915736f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7B1AC42-5CE8-43D6-9C6A-2C53133D11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8203</TotalTime>
  <Words>966</Words>
  <Application>Microsoft Office PowerPoint</Application>
  <PresentationFormat>On-screen Show (16:9)</PresentationFormat>
  <Paragraphs>227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Futura Bk BT</vt:lpstr>
      <vt:lpstr>Maya Theme</vt:lpstr>
      <vt:lpstr>Femap Structural Analysis Toolkit (SATK)</vt:lpstr>
      <vt:lpstr>Agenda</vt:lpstr>
      <vt:lpstr>Agenda</vt:lpstr>
      <vt:lpstr>Overview - SATK Femap Interface</vt:lpstr>
      <vt:lpstr>Overview - SATK Femap Interface</vt:lpstr>
      <vt:lpstr>Overview - SATK Femap Interface</vt:lpstr>
      <vt:lpstr>Overview - SATK Femap Interface</vt:lpstr>
      <vt:lpstr>Overview - Benefits</vt:lpstr>
      <vt:lpstr>Overview - Compatibility</vt:lpstr>
      <vt:lpstr>Agenda</vt:lpstr>
      <vt:lpstr>Random Processor - Overview</vt:lpstr>
      <vt:lpstr>Random Processor – Feature Overview</vt:lpstr>
      <vt:lpstr>Random Processor – Feature Overview</vt:lpstr>
      <vt:lpstr>Random Processor – Feature Overview</vt:lpstr>
      <vt:lpstr>Random Processor – Feature Overview</vt:lpstr>
      <vt:lpstr>Random Processor – Feature Overview</vt:lpstr>
      <vt:lpstr>Random Processor – Feature Overview</vt:lpstr>
      <vt:lpstr>Random Processor – Benefits</vt:lpstr>
      <vt:lpstr>Random Processor - Demo</vt:lpstr>
      <vt:lpstr>Femap Structural Analysis Toolkit</vt:lpstr>
      <vt:lpstr>Energy Processor – Overview</vt:lpstr>
      <vt:lpstr>Energy Processor - Overview</vt:lpstr>
      <vt:lpstr>Energy Processor – Overview</vt:lpstr>
      <vt:lpstr>Energy Processor – Overview</vt:lpstr>
      <vt:lpstr>Energy Processor - Demo</vt:lpstr>
      <vt:lpstr>Femap Structural Analysis Toolkit -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Dominique Frechette</dc:creator>
  <cp:lastModifiedBy>Rita Azrak</cp:lastModifiedBy>
  <cp:revision>282</cp:revision>
  <cp:lastPrinted>2014-01-10T22:23:52Z</cp:lastPrinted>
  <dcterms:created xsi:type="dcterms:W3CDTF">2013-12-24T19:33:10Z</dcterms:created>
  <dcterms:modified xsi:type="dcterms:W3CDTF">2018-05-18T17:13:26Z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0x010100AD5BE14E2C867A4791697520558C06CD0200475BEC81A932DA4480C6D3D71883D4A9</vt:lpwstr>
  </property>
</Properties>
</file>