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76" r:id="rId5"/>
    <p:sldId id="308" r:id="rId6"/>
    <p:sldId id="286" r:id="rId7"/>
    <p:sldId id="307" r:id="rId8"/>
    <p:sldId id="306" r:id="rId9"/>
    <p:sldId id="325" r:id="rId10"/>
    <p:sldId id="326" r:id="rId11"/>
    <p:sldId id="310" r:id="rId12"/>
    <p:sldId id="324" r:id="rId13"/>
    <p:sldId id="309" r:id="rId14"/>
    <p:sldId id="312" r:id="rId15"/>
    <p:sldId id="319" r:id="rId16"/>
    <p:sldId id="318" r:id="rId17"/>
    <p:sldId id="320" r:id="rId18"/>
    <p:sldId id="323" r:id="rId19"/>
    <p:sldId id="305" r:id="rId20"/>
    <p:sldId id="313" r:id="rId21"/>
    <p:sldId id="314" r:id="rId22"/>
    <p:sldId id="316" r:id="rId23"/>
    <p:sldId id="322" r:id="rId24"/>
    <p:sldId id="321" r:id="rId25"/>
    <p:sldId id="304" r:id="rId26"/>
  </p:sldIdLst>
  <p:sldSz cx="9144000" cy="5143500" type="screen16x9"/>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64373" autoAdjust="0"/>
  </p:normalViewPr>
  <p:slideViewPr>
    <p:cSldViewPr snapToGrid="0">
      <p:cViewPr varScale="1">
        <p:scale>
          <a:sx n="74" d="100"/>
          <a:sy n="74" d="100"/>
        </p:scale>
        <p:origin x="893" y="43"/>
      </p:cViewPr>
      <p:guideLst>
        <p:guide orient="horz" pos="1620"/>
        <p:guide pos="2880"/>
      </p:guideLst>
    </p:cSldViewPr>
  </p:slideViewPr>
  <p:outlineViewPr>
    <p:cViewPr>
      <p:scale>
        <a:sx n="33" d="100"/>
        <a:sy n="33" d="100"/>
      </p:scale>
      <p:origin x="0" y="-20477"/>
    </p:cViewPr>
  </p:outlineViewPr>
  <p:notesTextViewPr>
    <p:cViewPr>
      <p:scale>
        <a:sx n="1" d="1"/>
        <a:sy n="1" d="1"/>
      </p:scale>
      <p:origin x="0" y="0"/>
    </p:cViewPr>
  </p:notesTextViewPr>
  <p:notesViewPr>
    <p:cSldViewPr snapToGrid="0">
      <p:cViewPr varScale="1">
        <p:scale>
          <a:sx n="70" d="100"/>
          <a:sy n="70" d="100"/>
        </p:scale>
        <p:origin x="-3294" y="-90"/>
      </p:cViewPr>
      <p:guideLst>
        <p:guide orient="horz" pos="2904"/>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CA"/>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81334835-8210-4589-83C2-109AA09D953A}" type="datetimeFigureOut">
              <a:rPr lang="en-CA" smtClean="0"/>
              <a:t>2018-05-18</a:t>
            </a:fld>
            <a:endParaRPr lang="en-CA"/>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CA"/>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403613A9-523A-4317-9A4C-F9C7FF4E8D44}" type="slidenum">
              <a:rPr lang="en-CA" smtClean="0"/>
              <a:t>‹#›</a:t>
            </a:fld>
            <a:endParaRPr lang="en-CA"/>
          </a:p>
        </p:txBody>
      </p:sp>
    </p:spTree>
    <p:extLst>
      <p:ext uri="{BB962C8B-B14F-4D97-AF65-F5344CB8AC3E}">
        <p14:creationId xmlns:p14="http://schemas.microsoft.com/office/powerpoint/2010/main" val="3140061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CA"/>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1BD3A753-4E2E-4131-A46B-1F0F857C6D5A}" type="datetimeFigureOut">
              <a:rPr lang="en-CA" smtClean="0"/>
              <a:t>2018-05-18</a:t>
            </a:fld>
            <a:endParaRPr lang="en-CA"/>
          </a:p>
        </p:txBody>
      </p:sp>
      <p:sp>
        <p:nvSpPr>
          <p:cNvPr id="4" name="Slide Image Placeholder 3"/>
          <p:cNvSpPr>
            <a:spLocks noGrp="1" noRot="1" noChangeAspect="1"/>
          </p:cNvSpPr>
          <p:nvPr>
            <p:ph type="sldImg" idx="2"/>
          </p:nvPr>
        </p:nvSpPr>
        <p:spPr>
          <a:xfrm>
            <a:off x="393700" y="692150"/>
            <a:ext cx="6146800" cy="3457575"/>
          </a:xfrm>
          <a:prstGeom prst="rect">
            <a:avLst/>
          </a:prstGeom>
          <a:noFill/>
          <a:ln w="12700">
            <a:solidFill>
              <a:prstClr val="black"/>
            </a:solidFill>
          </a:ln>
        </p:spPr>
        <p:txBody>
          <a:bodyPr vert="horz" lIns="92309" tIns="46154" rIns="92309" bIns="46154" rtlCol="0" anchor="ctr"/>
          <a:lstStyle/>
          <a:p>
            <a:endParaRPr lang="en-CA"/>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CA"/>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3F43AD10-27CC-4CDF-9708-08F7E1930E01}" type="slidenum">
              <a:rPr lang="en-CA" smtClean="0"/>
              <a:t>‹#›</a:t>
            </a:fld>
            <a:endParaRPr lang="en-CA"/>
          </a:p>
        </p:txBody>
      </p:sp>
    </p:spTree>
    <p:extLst>
      <p:ext uri="{BB962C8B-B14F-4D97-AF65-F5344CB8AC3E}">
        <p14:creationId xmlns:p14="http://schemas.microsoft.com/office/powerpoint/2010/main" val="323402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Tx/>
              <a:buChar char="-"/>
            </a:pPr>
            <a:r>
              <a:rPr lang="en-US" dirty="0" smtClean="0"/>
              <a:t>FEMAP includes development environment that allows for the creation of custom programs to extend and enhance FEMAP functionality</a:t>
            </a:r>
          </a:p>
          <a:p>
            <a:pPr marL="285750" indent="-285750">
              <a:buFontTx/>
              <a:buChar char="-"/>
            </a:pPr>
            <a:r>
              <a:rPr lang="en-US" dirty="0" smtClean="0"/>
              <a:t>Programs can be scripts or stand-alone programs</a:t>
            </a:r>
          </a:p>
          <a:p>
            <a:pPr marL="0" indent="0">
              <a:buFontTx/>
              <a:buNone/>
            </a:pPr>
            <a:endParaRPr lang="fr-CA" dirty="0" smtClean="0"/>
          </a:p>
          <a:p>
            <a:pPr marL="0" indent="0">
              <a:buFontTx/>
              <a:buNone/>
            </a:pPr>
            <a:endParaRPr lang="fr-CA" dirty="0" smtClean="0"/>
          </a:p>
          <a:p>
            <a:r>
              <a:rPr lang="en-US" dirty="0" smtClean="0"/>
              <a:t>FEMAP can be viewed as a development platform</a:t>
            </a:r>
          </a:p>
          <a:p>
            <a:endParaRPr lang="en-US" dirty="0" smtClean="0"/>
          </a:p>
          <a:p>
            <a:pPr marL="285750" indent="-285750">
              <a:buFontTx/>
              <a:buChar char="-"/>
            </a:pPr>
            <a:r>
              <a:rPr lang="en-US" dirty="0" smtClean="0"/>
              <a:t>Out-of-the-box functionality may fit the FEA needs of 95% of the users 95% of the way</a:t>
            </a:r>
          </a:p>
          <a:p>
            <a:pPr marL="285750" indent="-285750">
              <a:buFontTx/>
              <a:buChar char="-"/>
            </a:pPr>
            <a:r>
              <a:rPr lang="en-US" dirty="0" smtClean="0"/>
              <a:t>It’s not possible to be a perfect Pre-Post for everyone</a:t>
            </a:r>
          </a:p>
          <a:p>
            <a:pPr marL="465138" lvl="1" indent="-285750">
              <a:buFontTx/>
              <a:buChar char="-"/>
            </a:pPr>
            <a:r>
              <a:rPr lang="en-US" dirty="0" smtClean="0"/>
              <a:t>Different companies / people have different FEA needs</a:t>
            </a:r>
          </a:p>
          <a:p>
            <a:pPr marL="465138" lvl="1" indent="-285750">
              <a:buFontTx/>
              <a:buChar char="-"/>
            </a:pPr>
            <a:r>
              <a:rPr lang="en-US" dirty="0" smtClean="0"/>
              <a:t>Each company has their own methods of doing analysis</a:t>
            </a:r>
          </a:p>
          <a:p>
            <a:pPr marL="465138" lvl="1" indent="-285750">
              <a:buFontTx/>
              <a:buChar char="-"/>
            </a:pPr>
            <a:r>
              <a:rPr lang="en-US" dirty="0" smtClean="0"/>
              <a:t>Each individual within a company may have their own style</a:t>
            </a:r>
          </a:p>
          <a:p>
            <a:pPr marL="285750" indent="-285750">
              <a:buFontTx/>
              <a:buChar char="-"/>
            </a:pPr>
            <a:endParaRPr lang="en-US" dirty="0" smtClean="0"/>
          </a:p>
          <a:p>
            <a:endParaRPr lang="fr-CA" sz="1200" b="0" dirty="0" smtClean="0"/>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3</a:t>
            </a:fld>
            <a:endParaRPr lang="en-CA"/>
          </a:p>
        </p:txBody>
      </p:sp>
    </p:spTree>
    <p:extLst>
      <p:ext uri="{BB962C8B-B14F-4D97-AF65-F5344CB8AC3E}">
        <p14:creationId xmlns:p14="http://schemas.microsoft.com/office/powerpoint/2010/main" val="434690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mtClean="0"/>
              <a:t>Adjust the </a:t>
            </a:r>
            <a:endParaRPr lang="en-US"/>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13</a:t>
            </a:fld>
            <a:endParaRPr lang="en-CA"/>
          </a:p>
        </p:txBody>
      </p:sp>
    </p:spTree>
    <p:extLst>
      <p:ext uri="{BB962C8B-B14F-4D97-AF65-F5344CB8AC3E}">
        <p14:creationId xmlns:p14="http://schemas.microsoft.com/office/powerpoint/2010/main" val="295245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mtClean="0"/>
              <a:t>Adjust the </a:t>
            </a:r>
            <a:endParaRPr lang="en-US"/>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14</a:t>
            </a:fld>
            <a:endParaRPr lang="en-CA"/>
          </a:p>
        </p:txBody>
      </p:sp>
    </p:spTree>
    <p:extLst>
      <p:ext uri="{BB962C8B-B14F-4D97-AF65-F5344CB8AC3E}">
        <p14:creationId xmlns:p14="http://schemas.microsoft.com/office/powerpoint/2010/main" val="117755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mtClean="0"/>
              <a:t>Adjust the </a:t>
            </a:r>
            <a:endParaRPr lang="en-US"/>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15</a:t>
            </a:fld>
            <a:endParaRPr lang="en-CA"/>
          </a:p>
        </p:txBody>
      </p:sp>
    </p:spTree>
    <p:extLst>
      <p:ext uri="{BB962C8B-B14F-4D97-AF65-F5344CB8AC3E}">
        <p14:creationId xmlns:p14="http://schemas.microsoft.com/office/powerpoint/2010/main" val="2506115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mtClean="0"/>
              <a:t>TELL</a:t>
            </a:r>
            <a:r>
              <a:rPr lang="fr-CA" baseline="0" smtClean="0"/>
              <a:t> - SHOW</a:t>
            </a:r>
            <a:endParaRPr lang="en-US"/>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16</a:t>
            </a:fld>
            <a:endParaRPr lang="en-CA"/>
          </a:p>
        </p:txBody>
      </p:sp>
    </p:spTree>
    <p:extLst>
      <p:ext uri="{BB962C8B-B14F-4D97-AF65-F5344CB8AC3E}">
        <p14:creationId xmlns:p14="http://schemas.microsoft.com/office/powerpoint/2010/main" val="125623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mtClean="0"/>
              <a:t>(Opt) Deeper look inside code.</a:t>
            </a:r>
            <a:endParaRPr lang="en-US"/>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17</a:t>
            </a:fld>
            <a:endParaRPr lang="en-CA"/>
          </a:p>
        </p:txBody>
      </p:sp>
    </p:spTree>
    <p:extLst>
      <p:ext uri="{BB962C8B-B14F-4D97-AF65-F5344CB8AC3E}">
        <p14:creationId xmlns:p14="http://schemas.microsoft.com/office/powerpoint/2010/main" val="1018408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Not the real </a:t>
            </a:r>
            <a:r>
              <a:rPr lang="fr-CA" dirty="0" err="1" smtClean="0"/>
              <a:t>antenna</a:t>
            </a:r>
            <a:r>
              <a:rPr lang="fr-CA" dirty="0" smtClean="0"/>
              <a:t>.</a:t>
            </a:r>
            <a:r>
              <a:rPr lang="fr-CA" baseline="0" dirty="0" smtClean="0"/>
              <a:t> </a:t>
            </a:r>
            <a:r>
              <a:rPr lang="fr-CA" dirty="0" smtClean="0"/>
              <a:t>Mention the </a:t>
            </a:r>
            <a:r>
              <a:rPr lang="fr-CA" dirty="0" err="1" smtClean="0"/>
              <a:t>confidentiality</a:t>
            </a:r>
            <a:r>
              <a:rPr lang="fr-CA" dirty="0" smtClean="0"/>
              <a:t> of </a:t>
            </a:r>
            <a:r>
              <a:rPr lang="fr-CA" dirty="0" err="1" smtClean="0"/>
              <a:t>this</a:t>
            </a:r>
            <a:r>
              <a:rPr lang="fr-CA" dirty="0" smtClean="0"/>
              <a:t>.</a:t>
            </a:r>
          </a:p>
          <a:p>
            <a:endParaRPr lang="fr-CA" dirty="0" smtClean="0"/>
          </a:p>
          <a:p>
            <a:r>
              <a:rPr lang="fr-CA" dirty="0" smtClean="0"/>
              <a:t>As </a:t>
            </a:r>
            <a:r>
              <a:rPr lang="fr-CA" dirty="0" err="1" smtClean="0"/>
              <a:t>soon</a:t>
            </a:r>
            <a:r>
              <a:rPr lang="fr-CA" dirty="0" smtClean="0"/>
              <a:t> as the client </a:t>
            </a:r>
            <a:r>
              <a:rPr lang="fr-CA" dirty="0" err="1" smtClean="0"/>
              <a:t>requested</a:t>
            </a:r>
            <a:r>
              <a:rPr lang="fr-CA" dirty="0" smtClean="0"/>
              <a:t> </a:t>
            </a:r>
            <a:r>
              <a:rPr lang="fr-CA" dirty="0" err="1" smtClean="0"/>
              <a:t>this</a:t>
            </a:r>
            <a:r>
              <a:rPr lang="fr-CA" dirty="0" smtClean="0"/>
              <a:t>, </a:t>
            </a:r>
            <a:r>
              <a:rPr lang="fr-CA" dirty="0" err="1" smtClean="0"/>
              <a:t>we</a:t>
            </a:r>
            <a:r>
              <a:rPr lang="fr-CA" dirty="0" smtClean="0"/>
              <a:t> </a:t>
            </a:r>
            <a:r>
              <a:rPr lang="fr-CA" dirty="0" err="1" smtClean="0"/>
              <a:t>knew</a:t>
            </a:r>
            <a:r>
              <a:rPr lang="fr-CA" dirty="0" smtClean="0"/>
              <a:t> </a:t>
            </a:r>
            <a:r>
              <a:rPr lang="fr-CA" dirty="0" err="1" smtClean="0"/>
              <a:t>that</a:t>
            </a:r>
            <a:r>
              <a:rPr lang="fr-CA" dirty="0" smtClean="0"/>
              <a:t> API </a:t>
            </a:r>
            <a:r>
              <a:rPr lang="fr-CA" dirty="0" err="1" smtClean="0"/>
              <a:t>was</a:t>
            </a:r>
            <a:r>
              <a:rPr lang="fr-CA" dirty="0" smtClean="0"/>
              <a:t> the </a:t>
            </a:r>
            <a:r>
              <a:rPr lang="fr-CA" dirty="0" err="1" smtClean="0"/>
              <a:t>way</a:t>
            </a:r>
            <a:r>
              <a:rPr lang="fr-CA" dirty="0" smtClean="0"/>
              <a:t> to </a:t>
            </a:r>
            <a:r>
              <a:rPr lang="fr-CA" dirty="0" err="1" smtClean="0"/>
              <a:t>approach</a:t>
            </a:r>
            <a:r>
              <a:rPr lang="fr-CA" dirty="0" smtClean="0"/>
              <a:t> </a:t>
            </a:r>
            <a:r>
              <a:rPr lang="fr-CA" dirty="0" err="1" smtClean="0"/>
              <a:t>it</a:t>
            </a:r>
            <a:r>
              <a:rPr lang="fr-CA" dirty="0" smtClean="0"/>
              <a:t>. </a:t>
            </a:r>
            <a:r>
              <a:rPr lang="fr-CA" dirty="0" err="1" smtClean="0"/>
              <a:t>Manually</a:t>
            </a:r>
            <a:r>
              <a:rPr lang="fr-CA" baseline="0" dirty="0" smtClean="0"/>
              <a:t> </a:t>
            </a:r>
            <a:r>
              <a:rPr lang="fr-CA" baseline="0" dirty="0" err="1" smtClean="0"/>
              <a:t>just</a:t>
            </a:r>
            <a:r>
              <a:rPr lang="fr-CA" baseline="0" dirty="0" smtClean="0"/>
              <a:t> not an option!!!</a:t>
            </a:r>
            <a:br>
              <a:rPr lang="fr-CA" baseline="0" dirty="0" smtClean="0"/>
            </a:br>
            <a:endParaRPr lang="fr-CA" dirty="0" smtClean="0"/>
          </a:p>
          <a:p>
            <a:r>
              <a:rPr lang="fr-CA" b="1" dirty="0" err="1" smtClean="0"/>
              <a:t>Benefits</a:t>
            </a:r>
            <a:endParaRPr lang="fr-CA" b="1" dirty="0" smtClean="0"/>
          </a:p>
          <a:p>
            <a:r>
              <a:rPr lang="fr-CA" dirty="0" err="1" smtClean="0"/>
              <a:t>Hours</a:t>
            </a:r>
            <a:r>
              <a:rPr lang="fr-CA" dirty="0" smtClean="0"/>
              <a:t> of </a:t>
            </a:r>
            <a:r>
              <a:rPr lang="fr-CA" dirty="0" err="1" smtClean="0"/>
              <a:t>repetitive</a:t>
            </a:r>
            <a:r>
              <a:rPr lang="fr-CA" dirty="0" smtClean="0"/>
              <a:t> and </a:t>
            </a:r>
            <a:r>
              <a:rPr lang="fr-CA" dirty="0" err="1" smtClean="0"/>
              <a:t>error</a:t>
            </a:r>
            <a:r>
              <a:rPr lang="fr-CA" dirty="0" smtClean="0"/>
              <a:t> </a:t>
            </a:r>
            <a:r>
              <a:rPr lang="fr-CA" dirty="0" err="1" smtClean="0"/>
              <a:t>prone</a:t>
            </a:r>
            <a:r>
              <a:rPr lang="fr-CA" dirty="0" smtClean="0"/>
              <a:t> manipulations </a:t>
            </a:r>
            <a:r>
              <a:rPr lang="fr-CA" dirty="0" err="1" smtClean="0"/>
              <a:t>from</a:t>
            </a:r>
            <a:r>
              <a:rPr lang="fr-CA" dirty="0" smtClean="0"/>
              <a:t> </a:t>
            </a:r>
            <a:r>
              <a:rPr lang="fr-CA" dirty="0" err="1" smtClean="0"/>
              <a:t>copying</a:t>
            </a:r>
            <a:r>
              <a:rPr lang="fr-CA" dirty="0" smtClean="0"/>
              <a:t> </a:t>
            </a:r>
            <a:r>
              <a:rPr lang="fr-CA" dirty="0" err="1" smtClean="0"/>
              <a:t>Femap</a:t>
            </a:r>
            <a:r>
              <a:rPr lang="fr-CA" dirty="0" smtClean="0"/>
              <a:t> Data Table</a:t>
            </a:r>
            <a:r>
              <a:rPr lang="fr-CA" baseline="0" dirty="0" smtClean="0"/>
              <a:t> to Excel.</a:t>
            </a:r>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18</a:t>
            </a:fld>
            <a:endParaRPr lang="en-CA"/>
          </a:p>
        </p:txBody>
      </p:sp>
    </p:spTree>
    <p:extLst>
      <p:ext uri="{BB962C8B-B14F-4D97-AF65-F5344CB8AC3E}">
        <p14:creationId xmlns:p14="http://schemas.microsoft.com/office/powerpoint/2010/main" val="400343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Not the real </a:t>
            </a:r>
            <a:r>
              <a:rPr lang="fr-CA" dirty="0" err="1" smtClean="0"/>
              <a:t>spacecraft</a:t>
            </a:r>
            <a:r>
              <a:rPr lang="fr-CA" dirty="0" smtClean="0"/>
              <a:t>.</a:t>
            </a:r>
            <a:r>
              <a:rPr lang="fr-CA" baseline="0" dirty="0" smtClean="0"/>
              <a:t> </a:t>
            </a:r>
            <a:r>
              <a:rPr lang="fr-CA" dirty="0" smtClean="0"/>
              <a:t>Mention the </a:t>
            </a:r>
            <a:r>
              <a:rPr lang="fr-CA" dirty="0" err="1" smtClean="0"/>
              <a:t>confidentiality</a:t>
            </a:r>
            <a:r>
              <a:rPr lang="fr-CA" dirty="0" smtClean="0"/>
              <a:t> of </a:t>
            </a:r>
            <a:r>
              <a:rPr lang="fr-CA" dirty="0" err="1" smtClean="0"/>
              <a:t>this</a:t>
            </a:r>
            <a:r>
              <a:rPr lang="fr-CA" dirty="0" smtClean="0"/>
              <a:t>.</a:t>
            </a:r>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19</a:t>
            </a:fld>
            <a:endParaRPr lang="en-CA"/>
          </a:p>
        </p:txBody>
      </p:sp>
    </p:spTree>
    <p:extLst>
      <p:ext uri="{BB962C8B-B14F-4D97-AF65-F5344CB8AC3E}">
        <p14:creationId xmlns:p14="http://schemas.microsoft.com/office/powerpoint/2010/main" val="1602698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mtClean="0"/>
              <a:t>Adjust the </a:t>
            </a:r>
            <a:endParaRPr lang="en-US"/>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21</a:t>
            </a:fld>
            <a:endParaRPr lang="en-CA"/>
          </a:p>
        </p:txBody>
      </p:sp>
    </p:spTree>
    <p:extLst>
      <p:ext uri="{BB962C8B-B14F-4D97-AF65-F5344CB8AC3E}">
        <p14:creationId xmlns:p14="http://schemas.microsoft.com/office/powerpoint/2010/main" val="2027126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To</a:t>
            </a:r>
            <a:r>
              <a:rPr lang="fr-CA" baseline="0" dirty="0" smtClean="0"/>
              <a:t> </a:t>
            </a:r>
            <a:r>
              <a:rPr lang="fr-CA" baseline="0" dirty="0" err="1" smtClean="0"/>
              <a:t>remember</a:t>
            </a:r>
            <a:endParaRPr lang="fr-CA" baseline="0" dirty="0" smtClean="0"/>
          </a:p>
          <a:p>
            <a:r>
              <a:rPr lang="fr-CA" baseline="0" dirty="0" smtClean="0">
                <a:sym typeface="Wingdings" panose="05000000000000000000" pitchFamily="2" charset="2"/>
              </a:rPr>
              <a:t>batch </a:t>
            </a:r>
            <a:r>
              <a:rPr lang="fr-CA" baseline="0" dirty="0" err="1" smtClean="0">
                <a:sym typeface="Wingdings" panose="05000000000000000000" pitchFamily="2" charset="2"/>
              </a:rPr>
              <a:t>process</a:t>
            </a:r>
            <a:r>
              <a:rPr lang="fr-CA" baseline="0" dirty="0" smtClean="0">
                <a:sym typeface="Wingdings" panose="05000000000000000000" pitchFamily="2" charset="2"/>
              </a:rPr>
              <a:t> </a:t>
            </a:r>
            <a:r>
              <a:rPr lang="fr-CA" baseline="0" dirty="0" err="1" smtClean="0">
                <a:sym typeface="Wingdings" panose="05000000000000000000" pitchFamily="2" charset="2"/>
              </a:rPr>
              <a:t>from</a:t>
            </a:r>
            <a:r>
              <a:rPr lang="fr-CA" baseline="0" dirty="0" smtClean="0">
                <a:sym typeface="Wingdings" panose="05000000000000000000" pitchFamily="2" charset="2"/>
              </a:rPr>
              <a:t> Excel</a:t>
            </a:r>
          </a:p>
          <a:p>
            <a:r>
              <a:rPr lang="fr-CA" baseline="0" dirty="0" smtClean="0">
                <a:sym typeface="Wingdings" panose="05000000000000000000" pitchFamily="2" charset="2"/>
              </a:rPr>
              <a:t></a:t>
            </a:r>
            <a:r>
              <a:rPr lang="fr-CA" baseline="0" dirty="0" err="1" smtClean="0">
                <a:sym typeface="Wingdings" panose="05000000000000000000" pitchFamily="2" charset="2"/>
              </a:rPr>
              <a:t>result</a:t>
            </a:r>
            <a:r>
              <a:rPr lang="fr-CA" baseline="0" dirty="0" smtClean="0">
                <a:sym typeface="Wingdings" panose="05000000000000000000" pitchFamily="2" charset="2"/>
              </a:rPr>
              <a:t> output </a:t>
            </a:r>
            <a:r>
              <a:rPr lang="fr-CA" baseline="0" dirty="0" err="1" smtClean="0">
                <a:sym typeface="Wingdings" panose="05000000000000000000" pitchFamily="2" charset="2"/>
              </a:rPr>
              <a:t>creation</a:t>
            </a:r>
            <a:r>
              <a:rPr lang="fr-CA" baseline="0" dirty="0" smtClean="0">
                <a:sym typeface="Wingdings" panose="05000000000000000000" pitchFamily="2" charset="2"/>
              </a:rPr>
              <a:t>, output to </a:t>
            </a:r>
            <a:r>
              <a:rPr lang="fr-CA" baseline="0" dirty="0" err="1" smtClean="0">
                <a:sym typeface="Wingdings" panose="05000000000000000000" pitchFamily="2" charset="2"/>
              </a:rPr>
              <a:t>Femap</a:t>
            </a:r>
            <a:r>
              <a:rPr lang="fr-CA" baseline="0" dirty="0" smtClean="0">
                <a:sym typeface="Wingdings" panose="05000000000000000000" pitchFamily="2" charset="2"/>
              </a:rPr>
              <a:t> or Excel</a:t>
            </a:r>
          </a:p>
          <a:p>
            <a:r>
              <a:rPr lang="fr-CA" baseline="0" dirty="0" smtClean="0">
                <a:sym typeface="Wingdings" panose="05000000000000000000" pitchFamily="2" charset="2"/>
              </a:rPr>
              <a:t></a:t>
            </a:r>
            <a:r>
              <a:rPr lang="fr-CA" baseline="0" dirty="0" err="1" smtClean="0">
                <a:sym typeface="Wingdings" panose="05000000000000000000" pitchFamily="2" charset="2"/>
              </a:rPr>
              <a:t>save</a:t>
            </a:r>
            <a:r>
              <a:rPr lang="fr-CA" baseline="0" dirty="0" smtClean="0">
                <a:sym typeface="Wingdings" panose="05000000000000000000" pitchFamily="2" charset="2"/>
              </a:rPr>
              <a:t> time, </a:t>
            </a:r>
            <a:r>
              <a:rPr lang="fr-CA" baseline="0" dirty="0" err="1" smtClean="0">
                <a:sym typeface="Wingdings" panose="05000000000000000000" pitchFamily="2" charset="2"/>
              </a:rPr>
              <a:t>avoid</a:t>
            </a:r>
            <a:r>
              <a:rPr lang="fr-CA" baseline="0" dirty="0" smtClean="0">
                <a:sym typeface="Wingdings" panose="05000000000000000000" pitchFamily="2" charset="2"/>
              </a:rPr>
              <a:t> </a:t>
            </a:r>
            <a:r>
              <a:rPr lang="fr-CA" baseline="0" dirty="0" err="1" smtClean="0">
                <a:sym typeface="Wingdings" panose="05000000000000000000" pitchFamily="2" charset="2"/>
              </a:rPr>
              <a:t>manupulation</a:t>
            </a:r>
            <a:r>
              <a:rPr lang="fr-CA" baseline="0" dirty="0" smtClean="0">
                <a:sym typeface="Wingdings" panose="05000000000000000000" pitchFamily="2" charset="2"/>
              </a:rPr>
              <a:t> </a:t>
            </a:r>
            <a:r>
              <a:rPr lang="fr-CA" baseline="0" dirty="0" err="1" smtClean="0">
                <a:sym typeface="Wingdings" panose="05000000000000000000" pitchFamily="2" charset="2"/>
              </a:rPr>
              <a:t>errors</a:t>
            </a:r>
            <a:endParaRPr lang="en-CA" dirty="0"/>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22</a:t>
            </a:fld>
            <a:endParaRPr lang="en-CA"/>
          </a:p>
        </p:txBody>
      </p:sp>
    </p:spTree>
    <p:extLst>
      <p:ext uri="{BB962C8B-B14F-4D97-AF65-F5344CB8AC3E}">
        <p14:creationId xmlns:p14="http://schemas.microsoft.com/office/powerpoint/2010/main" val="351690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Tx/>
              <a:buChar char="-"/>
            </a:pPr>
            <a:endParaRPr lang="en-US" dirty="0" smtClean="0"/>
          </a:p>
          <a:p>
            <a:pPr marL="0" indent="0">
              <a:buFontTx/>
              <a:buNone/>
            </a:pPr>
            <a:endParaRPr lang="fr-CA" dirty="0" smtClean="0"/>
          </a:p>
          <a:p>
            <a:pPr marL="0" indent="0">
              <a:buFontTx/>
              <a:buNone/>
            </a:pPr>
            <a:endParaRPr lang="en-US" dirty="0" smtClean="0"/>
          </a:p>
          <a:p>
            <a:r>
              <a:rPr lang="en-US" b="1" dirty="0" smtClean="0"/>
              <a:t>Custom user interfaces </a:t>
            </a:r>
            <a:r>
              <a:rPr lang="en-US" dirty="0" smtClean="0"/>
              <a:t>can be created and used with FEMAP programs</a:t>
            </a:r>
          </a:p>
          <a:p>
            <a:endParaRPr lang="en-US" dirty="0" smtClean="0"/>
          </a:p>
          <a:p>
            <a:pPr marL="285750" indent="-285750">
              <a:buFontTx/>
              <a:buChar char="-"/>
            </a:pPr>
            <a:r>
              <a:rPr lang="en-US" dirty="0" smtClean="0"/>
              <a:t>Simple custom dialogs an be created in the API Programming Window</a:t>
            </a:r>
          </a:p>
          <a:p>
            <a:pPr marL="285750" indent="-285750">
              <a:buFontTx/>
              <a:buChar char="-"/>
            </a:pPr>
            <a:r>
              <a:rPr lang="en-US" dirty="0" smtClean="0"/>
              <a:t>More </a:t>
            </a:r>
            <a:r>
              <a:rPr lang="en-US" b="1" dirty="0" smtClean="0"/>
              <a:t>complicated dialogs </a:t>
            </a:r>
            <a:r>
              <a:rPr lang="en-US" dirty="0" smtClean="0"/>
              <a:t>or programs can be created as </a:t>
            </a:r>
            <a:r>
              <a:rPr lang="en-US" b="1" dirty="0" smtClean="0"/>
              <a:t>separate programs </a:t>
            </a:r>
            <a:r>
              <a:rPr lang="en-US" dirty="0" smtClean="0"/>
              <a:t>and </a:t>
            </a:r>
            <a:r>
              <a:rPr lang="en-US" b="0" dirty="0" smtClean="0"/>
              <a:t>used as FEMAP add-ins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Programs can range in complexity from </a:t>
            </a:r>
            <a:r>
              <a:rPr lang="en-US" b="1" dirty="0" smtClean="0"/>
              <a:t>basic scripts </a:t>
            </a:r>
            <a:r>
              <a:rPr lang="en-US" dirty="0" smtClean="0"/>
              <a:t>to add-ins / </a:t>
            </a:r>
            <a:r>
              <a:rPr lang="en-US" b="1" dirty="0" smtClean="0"/>
              <a:t>standalone programs</a:t>
            </a:r>
          </a:p>
          <a:p>
            <a:endParaRPr lang="en-US" dirty="0"/>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4</a:t>
            </a:fld>
            <a:endParaRPr lang="en-CA"/>
          </a:p>
        </p:txBody>
      </p:sp>
    </p:spTree>
    <p:extLst>
      <p:ext uri="{BB962C8B-B14F-4D97-AF65-F5344CB8AC3E}">
        <p14:creationId xmlns:p14="http://schemas.microsoft.com/office/powerpoint/2010/main" val="358043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Program Files (PRG) are a mouse and keystroke emulator. </a:t>
            </a: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PRG is similar in functionality to the MS Office macro recorder</a:t>
            </a:r>
          </a:p>
          <a:p>
            <a:endParaRPr lang="fr-CA" dirty="0" smtClean="0"/>
          </a:p>
          <a:p>
            <a:r>
              <a:rPr lang="fr-CA" b="1" dirty="0" err="1" smtClean="0"/>
              <a:t>Benefits</a:t>
            </a:r>
            <a:endParaRPr lang="fr-CA" dirty="0" smtClean="0"/>
          </a:p>
          <a:p>
            <a:pPr>
              <a:buFont typeface="Arial" pitchFamily="34" charset="0"/>
              <a:buChar char="•"/>
            </a:pPr>
            <a:r>
              <a:rPr lang="en-US" sz="1200" dirty="0" smtClean="0"/>
              <a:t> Simple</a:t>
            </a:r>
            <a:r>
              <a:rPr lang="en-US" sz="1200" baseline="0" dirty="0" smtClean="0"/>
              <a:t> to create</a:t>
            </a:r>
          </a:p>
          <a:p>
            <a:pPr>
              <a:buFont typeface="Arial" pitchFamily="34" charset="0"/>
              <a:buChar char="•"/>
            </a:pPr>
            <a:r>
              <a:rPr lang="en-US" sz="1200" baseline="0" dirty="0" smtClean="0"/>
              <a:t> Can emulate all functionality</a:t>
            </a:r>
          </a:p>
          <a:p>
            <a:pPr>
              <a:buFont typeface="Arial" pitchFamily="34" charset="0"/>
              <a:buChar char="•"/>
            </a:pPr>
            <a:endParaRPr lang="fr-CA" sz="1200" baseline="0" dirty="0" smtClean="0"/>
          </a:p>
          <a:p>
            <a:pPr>
              <a:buFont typeface="Arial" pitchFamily="34" charset="0"/>
              <a:buNone/>
            </a:pPr>
            <a:r>
              <a:rPr lang="fr-CA" sz="1200" b="1" baseline="0" dirty="0" smtClean="0"/>
              <a:t>Drawbacks</a:t>
            </a:r>
          </a:p>
          <a:p>
            <a:pPr>
              <a:buFont typeface="Arial" pitchFamily="34" charset="0"/>
              <a:buChar char="•"/>
            </a:pPr>
            <a:r>
              <a:rPr lang="en-US" sz="1200" dirty="0" smtClean="0"/>
              <a:t> Customization is very difficult</a:t>
            </a:r>
          </a:p>
          <a:p>
            <a:pPr>
              <a:buFont typeface="Arial" pitchFamily="34" charset="0"/>
              <a:buChar char="•"/>
            </a:pPr>
            <a:r>
              <a:rPr lang="en-US" sz="1200" dirty="0" smtClean="0"/>
              <a:t> Slow</a:t>
            </a:r>
          </a:p>
          <a:p>
            <a:pPr>
              <a:buFont typeface="Arial" pitchFamily="34" charset="0"/>
              <a:buChar char="•"/>
            </a:pPr>
            <a:r>
              <a:rPr lang="en-US" sz="1200" dirty="0" smtClean="0"/>
              <a:t> Very limited potential</a:t>
            </a:r>
          </a:p>
          <a:p>
            <a:pPr>
              <a:buFont typeface="Arial" pitchFamily="34" charset="0"/>
              <a:buChar char="•"/>
            </a:pPr>
            <a:r>
              <a:rPr lang="en-US" sz="1200" dirty="0" smtClean="0"/>
              <a:t> Unlikely to remain</a:t>
            </a:r>
            <a:r>
              <a:rPr lang="en-US" sz="1200" baseline="0" dirty="0" smtClean="0"/>
              <a:t> compatible between major versions</a:t>
            </a:r>
            <a:endParaRPr lang="en-US" sz="1200" dirty="0" smtClean="0"/>
          </a:p>
          <a:p>
            <a:pPr>
              <a:buFont typeface="Arial" pitchFamily="34" charset="0"/>
              <a:buChar char="•"/>
            </a:pPr>
            <a:endParaRPr lang="en-US" sz="1200" dirty="0" smtClean="0"/>
          </a:p>
          <a:p>
            <a:endParaRPr lang="en-US" dirty="0"/>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5</a:t>
            </a:fld>
            <a:endParaRPr lang="en-CA"/>
          </a:p>
        </p:txBody>
      </p:sp>
    </p:spTree>
    <p:extLst>
      <p:ext uri="{BB962C8B-B14F-4D97-AF65-F5344CB8AC3E}">
        <p14:creationId xmlns:p14="http://schemas.microsoft.com/office/powerpoint/2010/main" val="193645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itchFamily="34" charset="0"/>
              <a:buNone/>
            </a:pPr>
            <a:endParaRPr lang="en-US" sz="1200" dirty="0" smtClean="0"/>
          </a:p>
          <a:p>
            <a:endParaRPr lang="en-US" dirty="0"/>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6</a:t>
            </a:fld>
            <a:endParaRPr lang="en-CA"/>
          </a:p>
        </p:txBody>
      </p:sp>
    </p:spTree>
    <p:extLst>
      <p:ext uri="{BB962C8B-B14F-4D97-AF65-F5344CB8AC3E}">
        <p14:creationId xmlns:p14="http://schemas.microsoft.com/office/powerpoint/2010/main" val="290312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These are the benefits</a:t>
            </a:r>
            <a:endParaRPr lang="en-US" dirty="0"/>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7</a:t>
            </a:fld>
            <a:endParaRPr lang="en-CA"/>
          </a:p>
        </p:txBody>
      </p:sp>
    </p:spTree>
    <p:extLst>
      <p:ext uri="{BB962C8B-B14F-4D97-AF65-F5344CB8AC3E}">
        <p14:creationId xmlns:p14="http://schemas.microsoft.com/office/powerpoint/2010/main" val="1208428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8</a:t>
            </a:fld>
            <a:endParaRPr lang="en-CA"/>
          </a:p>
        </p:txBody>
      </p:sp>
    </p:spTree>
    <p:extLst>
      <p:ext uri="{BB962C8B-B14F-4D97-AF65-F5344CB8AC3E}">
        <p14:creationId xmlns:p14="http://schemas.microsoft.com/office/powerpoint/2010/main" val="343461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9</a:t>
            </a:fld>
            <a:endParaRPr lang="en-CA"/>
          </a:p>
        </p:txBody>
      </p:sp>
    </p:spTree>
    <p:extLst>
      <p:ext uri="{BB962C8B-B14F-4D97-AF65-F5344CB8AC3E}">
        <p14:creationId xmlns:p14="http://schemas.microsoft.com/office/powerpoint/2010/main" val="8739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CA" sz="1200" b="0" smtClean="0"/>
              <a:t>Show list in Femap</a:t>
            </a:r>
          </a:p>
          <a:p>
            <a:pPr marL="0" indent="0">
              <a:buNone/>
            </a:pPr>
            <a:r>
              <a:rPr lang="fr-CA" sz="1200" b="0" smtClean="0"/>
              <a:t>Talk about most useful tools</a:t>
            </a:r>
          </a:p>
          <a:p>
            <a:pPr marL="0" indent="0">
              <a:buNone/>
            </a:pPr>
            <a:endParaRPr lang="fr-CA" sz="1200" b="0" smtClean="0"/>
          </a:p>
          <a:p>
            <a:pPr marL="0" indent="0">
              <a:buNone/>
            </a:pPr>
            <a:r>
              <a:rPr lang="fr-CA" sz="1200" b="0" smtClean="0"/>
              <a:t>Hole to Hole Fastener</a:t>
            </a:r>
            <a:endParaRPr lang="en-US" sz="1200" b="0" smtClean="0"/>
          </a:p>
          <a:p>
            <a:endParaRPr lang="en-US"/>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11</a:t>
            </a:fld>
            <a:endParaRPr lang="en-CA"/>
          </a:p>
        </p:txBody>
      </p:sp>
    </p:spTree>
    <p:extLst>
      <p:ext uri="{BB962C8B-B14F-4D97-AF65-F5344CB8AC3E}">
        <p14:creationId xmlns:p14="http://schemas.microsoft.com/office/powerpoint/2010/main" val="3719984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3F43AD10-27CC-4CDF-9708-08F7E1930E01}" type="slidenum">
              <a:rPr lang="en-CA" smtClean="0"/>
              <a:t>12</a:t>
            </a:fld>
            <a:endParaRPr lang="en-CA"/>
          </a:p>
        </p:txBody>
      </p:sp>
    </p:spTree>
    <p:extLst>
      <p:ext uri="{BB962C8B-B14F-4D97-AF65-F5344CB8AC3E}">
        <p14:creationId xmlns:p14="http://schemas.microsoft.com/office/powerpoint/2010/main" val="305605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10398" y="4933280"/>
            <a:ext cx="2133600" cy="158750"/>
          </a:xfrm>
        </p:spPr>
        <p:txBody>
          <a:bodyPr/>
          <a:lstStyle>
            <a:lvl1pPr>
              <a:defRPr>
                <a:solidFill>
                  <a:schemeClr val="bg1">
                    <a:lumMod val="65000"/>
                  </a:schemeClr>
                </a:solidFill>
              </a:defRPr>
            </a:lvl1pPr>
          </a:lstStyle>
          <a:p>
            <a:fld id="{848A72F1-2D15-40DF-98F7-68C396D8DEC1}" type="slidenum">
              <a:rPr lang="en-CA" smtClean="0"/>
              <a:pPr/>
              <a:t>‹#›</a:t>
            </a:fld>
            <a:endParaRPr lang="en-CA"/>
          </a:p>
        </p:txBody>
      </p:sp>
      <p:sp>
        <p:nvSpPr>
          <p:cNvPr id="7" name="Title Placeholder 1"/>
          <p:cNvSpPr>
            <a:spLocks noGrp="1"/>
          </p:cNvSpPr>
          <p:nvPr>
            <p:ph type="title"/>
          </p:nvPr>
        </p:nvSpPr>
        <p:spPr>
          <a:xfrm>
            <a:off x="596805" y="160237"/>
            <a:ext cx="7071539" cy="539206"/>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Tree>
    <p:extLst>
      <p:ext uri="{BB962C8B-B14F-4D97-AF65-F5344CB8AC3E}">
        <p14:creationId xmlns:p14="http://schemas.microsoft.com/office/powerpoint/2010/main" val="36918161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 SPLM Maya Log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1851670"/>
            <a:ext cx="6400800" cy="1314450"/>
          </a:xfrm>
          <a:prstGeom prst="rect">
            <a:avLst/>
          </a:prstGeom>
        </p:spPr>
        <p:txBody>
          <a:bodyPr/>
          <a:lstStyle>
            <a:lvl1pPr marL="0" indent="0" algn="ctr">
              <a:buNone/>
              <a:defRPr>
                <a:solidFill>
                  <a:schemeClr val="tx2">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848A72F1-2D15-40DF-98F7-68C396D8DEC1}" type="slidenum">
              <a:rPr lang="en-CA" smtClean="0"/>
              <a:pPr/>
              <a:t>‹#›</a:t>
            </a:fld>
            <a:endParaRPr lang="en-CA"/>
          </a:p>
        </p:txBody>
      </p:sp>
      <p:sp>
        <p:nvSpPr>
          <p:cNvPr id="9" name="Title Placeholder 1"/>
          <p:cNvSpPr>
            <a:spLocks noGrp="1"/>
          </p:cNvSpPr>
          <p:nvPr>
            <p:ph type="title"/>
          </p:nvPr>
        </p:nvSpPr>
        <p:spPr>
          <a:xfrm>
            <a:off x="596805" y="160237"/>
            <a:ext cx="7071539" cy="539206"/>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Tree>
    <p:extLst>
      <p:ext uri="{BB962C8B-B14F-4D97-AF65-F5344CB8AC3E}">
        <p14:creationId xmlns:p14="http://schemas.microsoft.com/office/powerpoint/2010/main" val="41055540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87575"/>
            <a:ext cx="7920880" cy="3600400"/>
          </a:xfrm>
          <a:prstGeom prst="rect">
            <a:avLst/>
          </a:prstGeom>
        </p:spPr>
        <p:txBody>
          <a:bodyPr/>
          <a:lstStyle>
            <a:lvl1pPr marL="342900" indent="-342900">
              <a:buFont typeface="Arial" panose="020B0604020202020204" pitchFamily="34" charset="0"/>
              <a:buChar char="•"/>
              <a:defRPr sz="1200" b="1">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200">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100">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sz="1100">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sz="11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p:txBody>
          <a:bodyPr/>
          <a:lstStyle/>
          <a:p>
            <a:fld id="{848A72F1-2D15-40DF-98F7-68C396D8DEC1}" type="slidenum">
              <a:rPr lang="en-CA" smtClean="0"/>
              <a:t>‹#›</a:t>
            </a:fld>
            <a:endParaRPr lang="en-CA"/>
          </a:p>
        </p:txBody>
      </p:sp>
      <p:sp>
        <p:nvSpPr>
          <p:cNvPr id="5" name="Title Placeholder 1"/>
          <p:cNvSpPr>
            <a:spLocks noGrp="1"/>
          </p:cNvSpPr>
          <p:nvPr>
            <p:ph type="title"/>
          </p:nvPr>
        </p:nvSpPr>
        <p:spPr>
          <a:xfrm>
            <a:off x="596805" y="160237"/>
            <a:ext cx="7071539" cy="539206"/>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Tree>
    <p:extLst>
      <p:ext uri="{BB962C8B-B14F-4D97-AF65-F5344CB8AC3E}">
        <p14:creationId xmlns:p14="http://schemas.microsoft.com/office/powerpoint/2010/main" val="37641773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7" name="Text Box 3"/>
          <p:cNvSpPr txBox="1">
            <a:spLocks noChangeArrowheads="1"/>
          </p:cNvSpPr>
          <p:nvPr userDrawn="1"/>
        </p:nvSpPr>
        <p:spPr bwMode="auto">
          <a:xfrm>
            <a:off x="6043904" y="3267702"/>
            <a:ext cx="2532550" cy="23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lvl1pPr eaLnBrk="0" hangingPunct="0">
              <a:spcBef>
                <a:spcPct val="20000"/>
              </a:spcBef>
              <a:buChar char="•"/>
              <a:defRPr sz="2900">
                <a:solidFill>
                  <a:schemeClr val="tx1"/>
                </a:solidFill>
                <a:latin typeface="Arial" pitchFamily="34" charset="0"/>
              </a:defRPr>
            </a:lvl1pPr>
            <a:lvl2pPr marL="742950" indent="-285750" eaLnBrk="0" hangingPunct="0">
              <a:spcBef>
                <a:spcPct val="20000"/>
              </a:spcBef>
              <a:buChar char="–"/>
              <a:defRPr sz="25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a:spcBef>
                <a:spcPct val="0"/>
              </a:spcBef>
              <a:buFontTx/>
              <a:buNone/>
            </a:pPr>
            <a:r>
              <a:rPr lang="en-CA" altLang="en-US" sz="1100" dirty="0" smtClean="0">
                <a:solidFill>
                  <a:schemeClr val="bg1">
                    <a:lumMod val="65000"/>
                  </a:schemeClr>
                </a:solidFill>
                <a:cs typeface="Arial" pitchFamily="34" charset="0"/>
              </a:rPr>
              <a:t>date</a:t>
            </a:r>
            <a:endParaRPr lang="en-CA" altLang="en-US" sz="1100" dirty="0">
              <a:solidFill>
                <a:schemeClr val="bg1">
                  <a:lumMod val="65000"/>
                </a:schemeClr>
              </a:solidFill>
              <a:cs typeface="Arial" pitchFamily="34" charset="0"/>
            </a:endParaRPr>
          </a:p>
        </p:txBody>
      </p:sp>
      <p:sp>
        <p:nvSpPr>
          <p:cNvPr id="16" name="Text Box 3"/>
          <p:cNvSpPr txBox="1">
            <a:spLocks noChangeArrowheads="1"/>
          </p:cNvSpPr>
          <p:nvPr userDrawn="1"/>
        </p:nvSpPr>
        <p:spPr bwMode="auto">
          <a:xfrm>
            <a:off x="6043904" y="2283718"/>
            <a:ext cx="2532550" cy="23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lvl1pPr eaLnBrk="0" hangingPunct="0">
              <a:spcBef>
                <a:spcPct val="20000"/>
              </a:spcBef>
              <a:buChar char="•"/>
              <a:defRPr sz="2900">
                <a:solidFill>
                  <a:schemeClr val="tx1"/>
                </a:solidFill>
                <a:latin typeface="Arial" pitchFamily="34" charset="0"/>
              </a:defRPr>
            </a:lvl1pPr>
            <a:lvl2pPr marL="742950" indent="-285750" eaLnBrk="0" hangingPunct="0">
              <a:spcBef>
                <a:spcPct val="20000"/>
              </a:spcBef>
              <a:buChar char="–"/>
              <a:defRPr sz="25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a:spcBef>
                <a:spcPct val="0"/>
              </a:spcBef>
              <a:buFontTx/>
              <a:buNone/>
            </a:pPr>
            <a:r>
              <a:rPr lang="en-CA" altLang="en-US" sz="1100" dirty="0" smtClean="0">
                <a:solidFill>
                  <a:schemeClr val="bg1">
                    <a:lumMod val="65000"/>
                  </a:schemeClr>
                </a:solidFill>
                <a:cs typeface="Arial" pitchFamily="34" charset="0"/>
              </a:rPr>
              <a:t>presented to</a:t>
            </a:r>
            <a:endParaRPr lang="en-CA" altLang="en-US" sz="1100" dirty="0">
              <a:solidFill>
                <a:schemeClr val="bg1">
                  <a:lumMod val="65000"/>
                </a:schemeClr>
              </a:solidFill>
              <a:cs typeface="Arial" pitchFamily="34" charset="0"/>
            </a:endParaRPr>
          </a:p>
        </p:txBody>
      </p:sp>
      <p:sp>
        <p:nvSpPr>
          <p:cNvPr id="19" name="Text Box 3"/>
          <p:cNvSpPr txBox="1">
            <a:spLocks noChangeArrowheads="1"/>
          </p:cNvSpPr>
          <p:nvPr userDrawn="1"/>
        </p:nvSpPr>
        <p:spPr bwMode="auto">
          <a:xfrm>
            <a:off x="6043905" y="1347614"/>
            <a:ext cx="2532549" cy="23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lvl1pPr eaLnBrk="0" hangingPunct="0">
              <a:spcBef>
                <a:spcPct val="20000"/>
              </a:spcBef>
              <a:buChar char="•"/>
              <a:defRPr sz="2900">
                <a:solidFill>
                  <a:schemeClr val="tx1"/>
                </a:solidFill>
                <a:latin typeface="Arial" pitchFamily="34" charset="0"/>
              </a:defRPr>
            </a:lvl1pPr>
            <a:lvl2pPr marL="742950" indent="-285750" eaLnBrk="0" hangingPunct="0">
              <a:spcBef>
                <a:spcPct val="20000"/>
              </a:spcBef>
              <a:buChar char="–"/>
              <a:defRPr sz="25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r">
              <a:spcBef>
                <a:spcPct val="0"/>
              </a:spcBef>
              <a:buFontTx/>
              <a:buNone/>
            </a:pPr>
            <a:r>
              <a:rPr lang="en-CA" altLang="en-US" sz="1100" dirty="0" smtClean="0">
                <a:solidFill>
                  <a:schemeClr val="bg1">
                    <a:lumMod val="65000"/>
                  </a:schemeClr>
                </a:solidFill>
                <a:cs typeface="Arial" pitchFamily="34" charset="0"/>
              </a:rPr>
              <a:t>by</a:t>
            </a:r>
            <a:endParaRPr lang="en-CA" altLang="en-US" sz="1100" dirty="0">
              <a:solidFill>
                <a:schemeClr val="bg1">
                  <a:lumMod val="65000"/>
                </a:schemeClr>
              </a:solidFill>
              <a:cs typeface="Arial" pitchFamily="34" charset="0"/>
            </a:endParaRPr>
          </a:p>
        </p:txBody>
      </p:sp>
      <p:sp>
        <p:nvSpPr>
          <p:cNvPr id="5" name="Text Placeholder 4"/>
          <p:cNvSpPr>
            <a:spLocks noGrp="1"/>
          </p:cNvSpPr>
          <p:nvPr>
            <p:ph type="body" sz="quarter" idx="13" hasCustomPrompt="1"/>
          </p:nvPr>
        </p:nvSpPr>
        <p:spPr>
          <a:xfrm>
            <a:off x="6040154" y="1532012"/>
            <a:ext cx="2564294" cy="391666"/>
          </a:xfrm>
          <a:prstGeom prst="rect">
            <a:avLst/>
          </a:prstGeom>
        </p:spPr>
        <p:txBody>
          <a:bodyPr>
            <a:normAutofit/>
          </a:bodyPr>
          <a:lstStyle>
            <a:lvl1pPr marL="0" indent="0" algn="r">
              <a:buNone/>
              <a:defRPr sz="1400">
                <a:latin typeface="Arial" panose="020B0604020202020204" pitchFamily="34" charset="0"/>
                <a:cs typeface="Arial" panose="020B0604020202020204" pitchFamily="34" charset="0"/>
              </a:defRPr>
            </a:lvl1pPr>
          </a:lstStyle>
          <a:p>
            <a:pPr lvl="0"/>
            <a:r>
              <a:rPr lang="fr-CA" dirty="0" err="1" smtClean="0"/>
              <a:t>Author</a:t>
            </a:r>
            <a:endParaRPr lang="en-CA" dirty="0"/>
          </a:p>
        </p:txBody>
      </p:sp>
      <p:sp>
        <p:nvSpPr>
          <p:cNvPr id="20" name="Text Placeholder 4"/>
          <p:cNvSpPr>
            <a:spLocks noGrp="1"/>
          </p:cNvSpPr>
          <p:nvPr>
            <p:ph type="body" sz="quarter" idx="14" hasCustomPrompt="1"/>
          </p:nvPr>
        </p:nvSpPr>
        <p:spPr>
          <a:xfrm>
            <a:off x="6043904" y="2486544"/>
            <a:ext cx="2564293" cy="391666"/>
          </a:xfrm>
          <a:prstGeom prst="rect">
            <a:avLst/>
          </a:prstGeom>
        </p:spPr>
        <p:txBody>
          <a:bodyPr>
            <a:normAutofit/>
          </a:bodyPr>
          <a:lstStyle>
            <a:lvl1pPr marL="0" indent="0" algn="r">
              <a:buNone/>
              <a:defRPr sz="1400">
                <a:latin typeface="Arial" panose="020B0604020202020204" pitchFamily="34" charset="0"/>
                <a:cs typeface="Arial" panose="020B0604020202020204" pitchFamily="34" charset="0"/>
              </a:defRPr>
            </a:lvl1pPr>
          </a:lstStyle>
          <a:p>
            <a:pPr lvl="0"/>
            <a:r>
              <a:rPr lang="fr-CA" dirty="0" smtClean="0"/>
              <a:t>Customer</a:t>
            </a:r>
            <a:endParaRPr lang="en-CA" dirty="0"/>
          </a:p>
        </p:txBody>
      </p:sp>
      <p:sp>
        <p:nvSpPr>
          <p:cNvPr id="21" name="Text Placeholder 4"/>
          <p:cNvSpPr>
            <a:spLocks noGrp="1"/>
          </p:cNvSpPr>
          <p:nvPr>
            <p:ph type="body" sz="quarter" idx="15" hasCustomPrompt="1"/>
          </p:nvPr>
        </p:nvSpPr>
        <p:spPr>
          <a:xfrm>
            <a:off x="6043904" y="3476228"/>
            <a:ext cx="2564293" cy="391666"/>
          </a:xfrm>
          <a:prstGeom prst="rect">
            <a:avLst/>
          </a:prstGeom>
        </p:spPr>
        <p:txBody>
          <a:bodyPr>
            <a:normAutofit/>
          </a:bodyPr>
          <a:lstStyle>
            <a:lvl1pPr marL="0" indent="0" algn="r">
              <a:buNone/>
              <a:defRPr sz="1400" baseline="0">
                <a:latin typeface="Arial" panose="020B0604020202020204" pitchFamily="34" charset="0"/>
                <a:cs typeface="Arial" panose="020B0604020202020204" pitchFamily="34" charset="0"/>
              </a:defRPr>
            </a:lvl1pPr>
          </a:lstStyle>
          <a:p>
            <a:pPr lvl="0"/>
            <a:r>
              <a:rPr lang="fr-CA" dirty="0" err="1" smtClean="0"/>
              <a:t>January</a:t>
            </a:r>
            <a:r>
              <a:rPr lang="fr-CA" dirty="0" smtClean="0"/>
              <a:t> 1st 2014</a:t>
            </a:r>
            <a:endParaRPr lang="en-CA" dirty="0"/>
          </a:p>
        </p:txBody>
      </p:sp>
      <p:sp>
        <p:nvSpPr>
          <p:cNvPr id="18" name="Title Placeholder 1"/>
          <p:cNvSpPr>
            <a:spLocks noGrp="1"/>
          </p:cNvSpPr>
          <p:nvPr>
            <p:ph type="title"/>
          </p:nvPr>
        </p:nvSpPr>
        <p:spPr>
          <a:xfrm>
            <a:off x="596805" y="160237"/>
            <a:ext cx="7071539" cy="539206"/>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Tree>
    <p:extLst>
      <p:ext uri="{BB962C8B-B14F-4D97-AF65-F5344CB8AC3E}">
        <p14:creationId xmlns:p14="http://schemas.microsoft.com/office/powerpoint/2010/main" val="424983260"/>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611560" y="1200151"/>
            <a:ext cx="3884240" cy="3394472"/>
          </a:xfrm>
          <a:prstGeom prst="rect">
            <a:avLst/>
          </a:prstGeom>
        </p:spPr>
        <p:txBody>
          <a:bodyPr/>
          <a:lstStyle>
            <a:lvl1pPr>
              <a:defRPr sz="1200" b="1">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1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1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4008" y="1200151"/>
            <a:ext cx="3884240" cy="3394472"/>
          </a:xfrm>
          <a:prstGeom prst="rect">
            <a:avLst/>
          </a:prstGeom>
        </p:spPr>
        <p:txBody>
          <a:bodyPr/>
          <a:lstStyle>
            <a:lvl1pPr>
              <a:defRPr sz="1200" b="1">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1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1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848A72F1-2D15-40DF-98F7-68C396D8DEC1}" type="slidenum">
              <a:rPr lang="en-CA" smtClean="0"/>
              <a:pPr/>
              <a:t>‹#›</a:t>
            </a:fld>
            <a:endParaRPr lang="en-CA" dirty="0"/>
          </a:p>
        </p:txBody>
      </p:sp>
    </p:spTree>
    <p:extLst>
      <p:ext uri="{BB962C8B-B14F-4D97-AF65-F5344CB8AC3E}">
        <p14:creationId xmlns:p14="http://schemas.microsoft.com/office/powerpoint/2010/main" val="1304726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398" y="4918075"/>
            <a:ext cx="2133600" cy="158750"/>
          </a:xfrm>
          <a:prstGeom prst="rect">
            <a:avLst/>
          </a:prstGeom>
        </p:spPr>
        <p:txBody>
          <a:bodyPr vert="horz" lIns="91440" tIns="45720" rIns="91440" bIns="45720" rtlCol="0" anchor="ctr"/>
          <a:lstStyle>
            <a:lvl1pPr algn="r">
              <a:defRPr lang="en-CA" sz="600" kern="1200" smtClean="0">
                <a:solidFill>
                  <a:schemeClr val="tx1">
                    <a:lumMod val="50000"/>
                    <a:lumOff val="50000"/>
                  </a:schemeClr>
                </a:solidFill>
                <a:latin typeface="Futura Bk BT" pitchFamily="34" charset="0"/>
                <a:ea typeface="+mn-ea"/>
                <a:cs typeface="+mn-cs"/>
              </a:defRPr>
            </a:lvl1pPr>
          </a:lstStyle>
          <a:p>
            <a:fld id="{848A72F1-2D15-40DF-98F7-68C396D8DEC1}" type="slidenum">
              <a:rPr lang="en-CA" smtClean="0"/>
              <a:pPr/>
              <a:t>‹#›</a:t>
            </a:fld>
            <a:endParaRPr lang="en-CA" dirty="0"/>
          </a:p>
        </p:txBody>
      </p:sp>
      <p:sp>
        <p:nvSpPr>
          <p:cNvPr id="15" name="Rectangle 3"/>
          <p:cNvSpPr>
            <a:spLocks noChangeArrowheads="1"/>
          </p:cNvSpPr>
          <p:nvPr userDrawn="1"/>
        </p:nvSpPr>
        <p:spPr bwMode="auto">
          <a:xfrm>
            <a:off x="0" y="160237"/>
            <a:ext cx="9143998" cy="539751"/>
          </a:xfrm>
          <a:prstGeom prst="rect">
            <a:avLst/>
          </a:prstGeom>
          <a:solidFill>
            <a:schemeClr val="tx2">
              <a:lumMod val="75000"/>
            </a:schemeClr>
          </a:solidFill>
          <a:ln>
            <a:noFill/>
          </a:ln>
          <a:extLst/>
        </p:spPr>
        <p:txBody>
          <a:bodyPr wrap="none" lIns="65306" tIns="32653" rIns="65306" bIns="32653" anchor="ctr"/>
          <a:lstStyle>
            <a:lvl1pPr eaLnBrk="0" hangingPunct="0">
              <a:spcBef>
                <a:spcPct val="20000"/>
              </a:spcBef>
              <a:buChar char="•"/>
              <a:defRPr sz="2900">
                <a:solidFill>
                  <a:schemeClr val="tx1"/>
                </a:solidFill>
                <a:latin typeface="Arial" pitchFamily="34" charset="0"/>
              </a:defRPr>
            </a:lvl1pPr>
            <a:lvl2pPr marL="742950" indent="-285750" eaLnBrk="0" hangingPunct="0">
              <a:spcBef>
                <a:spcPct val="20000"/>
              </a:spcBef>
              <a:buChar char="–"/>
              <a:defRPr sz="25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endParaRPr lang="en-CA" altLang="en-US" sz="1600"/>
          </a:p>
        </p:txBody>
      </p:sp>
      <p:pic>
        <p:nvPicPr>
          <p:cNvPr id="16" name="Picture 20" descr="Z:\Marketing\MAYA\Maya DCIM Website\Index Redesign\Siemens-PLM-Partner-Emblem-color-horizontal-for-white-background\Siemens-PLM-Partner-Emblem-color-horizontal-for-white-background\Siemens-PLM-Partner-Emblem-color-horizontal-for-white-background.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452321" y="4443958"/>
            <a:ext cx="1264788" cy="8264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userDrawn="1"/>
        </p:nvSpPr>
        <p:spPr bwMode="auto">
          <a:xfrm>
            <a:off x="2195" y="159691"/>
            <a:ext cx="594610" cy="539751"/>
          </a:xfrm>
          <a:prstGeom prst="rect">
            <a:avLst/>
          </a:prstGeom>
          <a:solidFill>
            <a:srgbClr val="DF6F20"/>
          </a:solidFill>
          <a:ln>
            <a:noFill/>
          </a:ln>
          <a:extLst/>
        </p:spPr>
        <p:txBody>
          <a:bodyPr wrap="none" lIns="65306" tIns="32653" rIns="65306" bIns="32653" anchor="ctr"/>
          <a:lstStyle>
            <a:lvl1pPr eaLnBrk="0" hangingPunct="0">
              <a:spcBef>
                <a:spcPct val="20000"/>
              </a:spcBef>
              <a:buChar char="•"/>
              <a:defRPr sz="2900">
                <a:solidFill>
                  <a:schemeClr val="tx1"/>
                </a:solidFill>
                <a:latin typeface="Arial" pitchFamily="34" charset="0"/>
              </a:defRPr>
            </a:lvl1pPr>
            <a:lvl2pPr marL="742950" indent="-285750" eaLnBrk="0" hangingPunct="0">
              <a:spcBef>
                <a:spcPct val="20000"/>
              </a:spcBef>
              <a:buChar char="–"/>
              <a:defRPr sz="2500">
                <a:solidFill>
                  <a:schemeClr val="tx1"/>
                </a:solidFill>
                <a:latin typeface="Arial" pitchFamily="34" charset="0"/>
              </a:defRPr>
            </a:lvl2pPr>
            <a:lvl3pPr marL="1143000" indent="-228600" eaLnBrk="0" hangingPunct="0">
              <a:spcBef>
                <a:spcPct val="20000"/>
              </a:spcBef>
              <a:buChar char="•"/>
              <a:defRPr sz="2100">
                <a:solidFill>
                  <a:schemeClr val="tx1"/>
                </a:solidFill>
                <a:latin typeface="Arial" pitchFamily="34" charset="0"/>
              </a:defRPr>
            </a:lvl3pPr>
            <a:lvl4pPr marL="1600200" indent="-228600" eaLnBrk="0" hangingPunct="0">
              <a:spcBef>
                <a:spcPct val="20000"/>
              </a:spcBef>
              <a:buChar char="–"/>
              <a:defRPr>
                <a:solidFill>
                  <a:schemeClr val="tx1"/>
                </a:solidFill>
                <a:latin typeface="Arial" pitchFamily="34" charset="0"/>
              </a:defRPr>
            </a:lvl4pPr>
            <a:lvl5pPr marL="2057400" indent="-228600" eaLnBrk="0" hangingPunct="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eaLnBrk="1" hangingPunct="1">
              <a:spcBef>
                <a:spcPct val="0"/>
              </a:spcBef>
              <a:buFontTx/>
              <a:buNone/>
            </a:pPr>
            <a:endParaRPr lang="en-CA" altLang="en-US" sz="1600"/>
          </a:p>
        </p:txBody>
      </p:sp>
      <p:sp>
        <p:nvSpPr>
          <p:cNvPr id="2" name="Title Placeholder 1"/>
          <p:cNvSpPr>
            <a:spLocks noGrp="1"/>
          </p:cNvSpPr>
          <p:nvPr>
            <p:ph type="title"/>
          </p:nvPr>
        </p:nvSpPr>
        <p:spPr>
          <a:xfrm>
            <a:off x="596805" y="160237"/>
            <a:ext cx="7071539" cy="539206"/>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24780" y="195486"/>
            <a:ext cx="1507660" cy="503368"/>
          </a:xfrm>
          <a:prstGeom prst="rect">
            <a:avLst/>
          </a:prstGeom>
        </p:spPr>
      </p:pic>
    </p:spTree>
    <p:extLst>
      <p:ext uri="{BB962C8B-B14F-4D97-AF65-F5344CB8AC3E}">
        <p14:creationId xmlns:p14="http://schemas.microsoft.com/office/powerpoint/2010/main" val="2602432088"/>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timing>
    <p:tnLst>
      <p:par>
        <p:cTn id="1" dur="indefinite" restart="never" nodeType="tmRoot"/>
      </p:par>
    </p:tnLst>
  </p:timing>
  <p:hf hdr="0" ftr="0" dt="0"/>
  <p:txStyles>
    <p:titleStyle>
      <a:lvl1pPr algn="l" defTabSz="914400" rtl="0" eaLnBrk="1" latinLnBrk="0" hangingPunct="1">
        <a:spcBef>
          <a:spcPct val="0"/>
        </a:spcBef>
        <a:buNone/>
        <a:defRPr sz="20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file:///D:\Femap1142\pdf\CustomTools.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a:grpSpLocks noChangeAspect="1"/>
          </p:cNvGrpSpPr>
          <p:nvPr/>
        </p:nvGrpSpPr>
        <p:grpSpPr>
          <a:xfrm>
            <a:off x="352615" y="1281693"/>
            <a:ext cx="2704681" cy="1223887"/>
            <a:chOff x="1060839" y="2240961"/>
            <a:chExt cx="3837733" cy="2277377"/>
          </a:xfrm>
          <a:scene3d>
            <a:camera prst="orthographicFront">
              <a:rot lat="0" lon="0" rev="0"/>
            </a:camera>
            <a:lightRig rig="balanced" dir="t">
              <a:rot lat="0" lon="0" rev="8700000"/>
            </a:lightRig>
          </a:scene3d>
        </p:grpSpPr>
        <p:pic>
          <p:nvPicPr>
            <p:cNvPr id="8" name="Image 7"/>
            <p:cNvPicPr>
              <a:picLocks noChangeAspect="1"/>
            </p:cNvPicPr>
            <p:nvPr/>
          </p:nvPicPr>
          <p:blipFill>
            <a:blip r:embed="rId2"/>
            <a:stretch>
              <a:fillRect/>
            </a:stretch>
          </p:blipFill>
          <p:spPr>
            <a:xfrm>
              <a:off x="1060839" y="2240961"/>
              <a:ext cx="3837733" cy="2277377"/>
            </a:xfrm>
            <a:prstGeom prst="roundRect">
              <a:avLst>
                <a:gd name="adj" fmla="val 16667"/>
              </a:avLst>
            </a:prstGeom>
            <a:ln>
              <a:noFill/>
            </a:ln>
            <a:effectLst>
              <a:outerShdw blurRad="44450" dist="27940" dir="5400000" algn="ctr">
                <a:srgbClr val="000000">
                  <a:alpha val="32000"/>
                </a:srgbClr>
              </a:outerShdw>
            </a:effectLst>
            <a:sp3d>
              <a:bevelT w="190500" h="38100"/>
            </a:sp3d>
          </p:spPr>
        </p:pic>
        <p:cxnSp>
          <p:nvCxnSpPr>
            <p:cNvPr id="9" name="Connecteur droit 8"/>
            <p:cNvCxnSpPr/>
            <p:nvPr/>
          </p:nvCxnSpPr>
          <p:spPr>
            <a:xfrm flipV="1">
              <a:off x="2025283" y="3100388"/>
              <a:ext cx="906036" cy="647896"/>
            </a:xfrm>
            <a:prstGeom prst="line">
              <a:avLst/>
            </a:prstGeom>
            <a:ln>
              <a:noFill/>
            </a:ln>
            <a:effectLst>
              <a:outerShdw blurRad="44450" dist="27940" dir="5400000" algn="ctr">
                <a:srgbClr val="000000">
                  <a:alpha val="32000"/>
                </a:srgbClr>
              </a:outerShdw>
            </a:effectLst>
            <a:sp3d>
              <a:bevelT w="190500" h="38100"/>
            </a:sp3d>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2932126" y="3098380"/>
              <a:ext cx="15114" cy="710360"/>
            </a:xfrm>
            <a:prstGeom prst="line">
              <a:avLst/>
            </a:prstGeom>
            <a:ln>
              <a:noFill/>
            </a:ln>
            <a:effectLst>
              <a:outerShdw blurRad="44450" dist="27940" dir="5400000" algn="ctr">
                <a:srgbClr val="000000">
                  <a:alpha val="32000"/>
                </a:srgbClr>
              </a:outerShdw>
            </a:effectLst>
            <a:sp3d>
              <a:bevelT w="190500" h="38100"/>
            </a:sp3d>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2897505" y="3065145"/>
              <a:ext cx="68580" cy="76200"/>
            </a:xfrm>
            <a:prstGeom prst="ellipse">
              <a:avLst/>
            </a:prstGeom>
            <a:solidFill>
              <a:srgbClr val="FF0000"/>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a:off x="1992630" y="3710463"/>
              <a:ext cx="68580" cy="76200"/>
            </a:xfrm>
            <a:prstGeom prst="ellipse">
              <a:avLst/>
            </a:prstGeom>
            <a:solidFill>
              <a:srgbClr val="FF0000"/>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2914173" y="3772375"/>
              <a:ext cx="68580" cy="76200"/>
            </a:xfrm>
            <a:prstGeom prst="ellipse">
              <a:avLst/>
            </a:prstGeom>
            <a:solidFill>
              <a:srgbClr val="FF0000"/>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p:cNvSpPr txBox="1"/>
            <p:nvPr/>
          </p:nvSpPr>
          <p:spPr>
            <a:xfrm>
              <a:off x="3024188" y="3759995"/>
              <a:ext cx="114300" cy="123825"/>
            </a:xfrm>
            <a:prstGeom prst="rect">
              <a:avLst/>
            </a:prstGeom>
            <a:solidFill>
              <a:schemeClr val="bg1"/>
            </a:solidFill>
            <a:ln w="3175">
              <a:noFill/>
            </a:ln>
            <a:effectLst>
              <a:outerShdw blurRad="44450" dist="27940" dir="5400000" algn="ctr">
                <a:srgbClr val="000000">
                  <a:alpha val="32000"/>
                </a:srgbClr>
              </a:outerShdw>
            </a:effectLst>
            <a:sp3d>
              <a:bevelT w="190500" h="38100"/>
            </a:sp3d>
          </p:spPr>
          <p:txBody>
            <a:bodyPr vert="horz" wrap="square" lIns="91440" tIns="45720" rIns="91440" bIns="45720" rtlCol="0" anchor="ctr">
              <a:normAutofit fontScale="25000" lnSpcReduction="20000"/>
            </a:bodyPr>
            <a:lstStyle/>
            <a:p>
              <a:pPr algn="ctr"/>
              <a:r>
                <a:rPr lang="fr-CA" smtClean="0"/>
                <a:t>C</a:t>
              </a:r>
              <a:endParaRPr lang="en-US" dirty="0" smtClean="0"/>
            </a:p>
          </p:txBody>
        </p:sp>
        <p:sp>
          <p:nvSpPr>
            <p:cNvPr id="15" name="ZoneTexte 14"/>
            <p:cNvSpPr txBox="1"/>
            <p:nvPr/>
          </p:nvSpPr>
          <p:spPr>
            <a:xfrm>
              <a:off x="2995613" y="3040857"/>
              <a:ext cx="114300" cy="123825"/>
            </a:xfrm>
            <a:prstGeom prst="rect">
              <a:avLst/>
            </a:prstGeom>
            <a:solidFill>
              <a:schemeClr val="bg1"/>
            </a:solidFill>
            <a:ln w="3175">
              <a:noFill/>
            </a:ln>
            <a:effectLst>
              <a:outerShdw blurRad="44450" dist="27940" dir="5400000" algn="ctr">
                <a:srgbClr val="000000">
                  <a:alpha val="32000"/>
                </a:srgbClr>
              </a:outerShdw>
            </a:effectLst>
            <a:sp3d>
              <a:bevelT w="190500" h="38100"/>
            </a:sp3d>
          </p:spPr>
          <p:txBody>
            <a:bodyPr vert="horz" wrap="square" lIns="91440" tIns="45720" rIns="91440" bIns="45720" rtlCol="0" anchor="ctr">
              <a:normAutofit fontScale="25000" lnSpcReduction="20000"/>
            </a:bodyPr>
            <a:lstStyle/>
            <a:p>
              <a:pPr algn="ctr"/>
              <a:r>
                <a:rPr lang="fr-CA" smtClean="0"/>
                <a:t>B</a:t>
              </a:r>
              <a:endParaRPr lang="en-US" dirty="0" smtClean="0"/>
            </a:p>
          </p:txBody>
        </p:sp>
        <p:sp>
          <p:nvSpPr>
            <p:cNvPr id="16" name="ZoneTexte 15"/>
            <p:cNvSpPr txBox="1"/>
            <p:nvPr/>
          </p:nvSpPr>
          <p:spPr>
            <a:xfrm>
              <a:off x="1862138" y="3709988"/>
              <a:ext cx="114300" cy="123825"/>
            </a:xfrm>
            <a:prstGeom prst="rect">
              <a:avLst/>
            </a:prstGeom>
            <a:solidFill>
              <a:schemeClr val="bg1"/>
            </a:solidFill>
            <a:ln w="3175">
              <a:noFill/>
            </a:ln>
            <a:effectLst>
              <a:outerShdw blurRad="44450" dist="27940" dir="5400000" algn="ctr">
                <a:srgbClr val="000000">
                  <a:alpha val="32000"/>
                </a:srgbClr>
              </a:outerShdw>
            </a:effectLst>
            <a:sp3d>
              <a:bevelT w="190500" h="38100"/>
            </a:sp3d>
          </p:spPr>
          <p:txBody>
            <a:bodyPr vert="horz" wrap="square" lIns="91440" tIns="45720" rIns="91440" bIns="45720" rtlCol="0" anchor="ctr">
              <a:normAutofit fontScale="25000" lnSpcReduction="20000"/>
            </a:bodyPr>
            <a:lstStyle/>
            <a:p>
              <a:pPr algn="ctr"/>
              <a:r>
                <a:rPr lang="fr-CA" smtClean="0"/>
                <a:t>A</a:t>
              </a:r>
              <a:endParaRPr lang="en-US" dirty="0" smtClean="0"/>
            </a:p>
          </p:txBody>
        </p:sp>
      </p:grpSp>
      <p:sp>
        <p:nvSpPr>
          <p:cNvPr id="2" name="Text Placeholder 1"/>
          <p:cNvSpPr>
            <a:spLocks noGrp="1"/>
          </p:cNvSpPr>
          <p:nvPr>
            <p:ph type="body" sz="quarter" idx="13"/>
          </p:nvPr>
        </p:nvSpPr>
        <p:spPr/>
        <p:txBody>
          <a:bodyPr/>
          <a:lstStyle/>
          <a:p>
            <a:r>
              <a:rPr lang="en-US" noProof="0" dirty="0" smtClean="0"/>
              <a:t>Pierre-Luc Messier, </a:t>
            </a:r>
            <a:r>
              <a:rPr lang="en-US" noProof="0" dirty="0" err="1" smtClean="0"/>
              <a:t>ing</a:t>
            </a:r>
            <a:r>
              <a:rPr lang="en-US" noProof="0" dirty="0" smtClean="0"/>
              <a:t>.</a:t>
            </a:r>
            <a:endParaRPr lang="en-US" noProof="0" dirty="0"/>
          </a:p>
        </p:txBody>
      </p:sp>
      <p:sp>
        <p:nvSpPr>
          <p:cNvPr id="3" name="Text Placeholder 2"/>
          <p:cNvSpPr>
            <a:spLocks noGrp="1"/>
          </p:cNvSpPr>
          <p:nvPr>
            <p:ph type="body" sz="quarter" idx="14"/>
          </p:nvPr>
        </p:nvSpPr>
        <p:spPr/>
        <p:txBody>
          <a:bodyPr/>
          <a:lstStyle/>
          <a:p>
            <a:r>
              <a:rPr lang="en-US" noProof="0" dirty="0" smtClean="0"/>
              <a:t>FEMAP SYMPOSIUM 2018</a:t>
            </a:r>
            <a:endParaRPr lang="en-US" noProof="0" dirty="0"/>
          </a:p>
        </p:txBody>
      </p:sp>
      <p:sp>
        <p:nvSpPr>
          <p:cNvPr id="4" name="Text Placeholder 3"/>
          <p:cNvSpPr>
            <a:spLocks noGrp="1"/>
          </p:cNvSpPr>
          <p:nvPr>
            <p:ph type="body" sz="quarter" idx="15"/>
          </p:nvPr>
        </p:nvSpPr>
        <p:spPr/>
        <p:txBody>
          <a:bodyPr>
            <a:normAutofit/>
          </a:bodyPr>
          <a:lstStyle/>
          <a:p>
            <a:r>
              <a:rPr lang="en-US" noProof="0" dirty="0" smtClean="0"/>
              <a:t>May 22</a:t>
            </a:r>
            <a:r>
              <a:rPr lang="en-US" baseline="30000" noProof="0" dirty="0" smtClean="0"/>
              <a:t>nd</a:t>
            </a:r>
            <a:r>
              <a:rPr lang="en-US" noProof="0" dirty="0" smtClean="0"/>
              <a:t> 2018</a:t>
            </a:r>
            <a:endParaRPr lang="en-US" noProof="0" dirty="0"/>
          </a:p>
        </p:txBody>
      </p:sp>
      <p:sp>
        <p:nvSpPr>
          <p:cNvPr id="5" name="Title 4"/>
          <p:cNvSpPr>
            <a:spLocks noGrp="1"/>
          </p:cNvSpPr>
          <p:nvPr>
            <p:ph type="title"/>
          </p:nvPr>
        </p:nvSpPr>
        <p:spPr/>
        <p:txBody>
          <a:bodyPr/>
          <a:lstStyle/>
          <a:p>
            <a:r>
              <a:rPr lang="en-US" noProof="0" dirty="0" smtClean="0"/>
              <a:t>Femap API Introduction</a:t>
            </a:r>
            <a:endParaRPr lang="en-US" noProof="0" dirty="0"/>
          </a:p>
        </p:txBody>
      </p:sp>
      <p:pic>
        <p:nvPicPr>
          <p:cNvPr id="6" name="Image 5"/>
          <p:cNvPicPr>
            <a:picLocks noChangeAspect="1"/>
          </p:cNvPicPr>
          <p:nvPr/>
        </p:nvPicPr>
        <p:blipFill>
          <a:blip r:embed="rId3"/>
          <a:stretch>
            <a:fillRect/>
          </a:stretch>
        </p:blipFill>
        <p:spPr>
          <a:xfrm>
            <a:off x="3398848" y="1058210"/>
            <a:ext cx="1905714" cy="1820000"/>
          </a:xfrm>
          <a:prstGeom prst="roundRect">
            <a:avLst>
              <a:gd name="adj" fmla="val 16667"/>
            </a:avLst>
          </a:prstGeom>
          <a:ln>
            <a:noFill/>
          </a:ln>
          <a:effectLst>
            <a:outerShdw blurRad="44450" dist="27940" dir="5400000" algn="ctr">
              <a:srgbClr val="000000">
                <a:alpha val="32000"/>
              </a:srgbClr>
            </a:outerShdw>
          </a:effectLst>
          <a:sp3d>
            <a:bevelT w="190500" h="38100"/>
          </a:sp3d>
        </p:spPr>
      </p:pic>
      <p:pic>
        <p:nvPicPr>
          <p:cNvPr id="17" name="Image 16"/>
          <p:cNvPicPr>
            <a:picLocks noChangeAspect="1"/>
          </p:cNvPicPr>
          <p:nvPr/>
        </p:nvPicPr>
        <p:blipFill rotWithShape="1">
          <a:blip r:embed="rId4"/>
          <a:srcRect b="7744"/>
          <a:stretch/>
        </p:blipFill>
        <p:spPr>
          <a:xfrm>
            <a:off x="352615" y="3087831"/>
            <a:ext cx="4943429" cy="1675105"/>
          </a:xfrm>
          <a:prstGeom prst="roundRect">
            <a:avLst>
              <a:gd name="adj" fmla="val 16667"/>
            </a:avLst>
          </a:prstGeom>
          <a:ln>
            <a:noFill/>
          </a:ln>
          <a:effectLst>
            <a:outerShdw blurRad="44450" dist="27940" dir="5400000" algn="ctr">
              <a:srgbClr val="000000">
                <a:alpha val="32000"/>
              </a:srgbClr>
            </a:outerShdw>
          </a:effectLst>
          <a:sp3d>
            <a:bevelT w="190500" h="38100"/>
          </a:sp3d>
        </p:spPr>
      </p:pic>
    </p:spTree>
    <p:extLst>
      <p:ext uri="{BB962C8B-B14F-4D97-AF65-F5344CB8AC3E}">
        <p14:creationId xmlns:p14="http://schemas.microsoft.com/office/powerpoint/2010/main" val="608977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48A72F1-2D15-40DF-98F7-68C396D8DEC1}" type="slidenum">
              <a:rPr lang="en-CA" smtClean="0"/>
              <a:t>10</a:t>
            </a:fld>
            <a:endParaRPr lang="en-CA"/>
          </a:p>
        </p:txBody>
      </p:sp>
      <p:sp>
        <p:nvSpPr>
          <p:cNvPr id="4" name="Title 3"/>
          <p:cNvSpPr>
            <a:spLocks noGrp="1"/>
          </p:cNvSpPr>
          <p:nvPr>
            <p:ph type="title"/>
          </p:nvPr>
        </p:nvSpPr>
        <p:spPr/>
        <p:txBody>
          <a:bodyPr/>
          <a:lstStyle/>
          <a:p>
            <a:r>
              <a:rPr lang="en-US" noProof="0" dirty="0" smtClean="0"/>
              <a:t>Type Library</a:t>
            </a:r>
            <a:endParaRPr lang="en-US" noProof="0" dirty="0"/>
          </a:p>
        </p:txBody>
      </p:sp>
      <p:pic>
        <p:nvPicPr>
          <p:cNvPr id="5" name="Image 4"/>
          <p:cNvPicPr>
            <a:picLocks noChangeAspect="1"/>
          </p:cNvPicPr>
          <p:nvPr/>
        </p:nvPicPr>
        <p:blipFill>
          <a:blip r:embed="rId2"/>
          <a:stretch>
            <a:fillRect/>
          </a:stretch>
        </p:blipFill>
        <p:spPr>
          <a:xfrm>
            <a:off x="4712328" y="1631373"/>
            <a:ext cx="4131981" cy="2430577"/>
          </a:xfrm>
          <a:prstGeom prst="rect">
            <a:avLst/>
          </a:prstGeom>
        </p:spPr>
      </p:pic>
      <p:pic>
        <p:nvPicPr>
          <p:cNvPr id="6" name="Image 5"/>
          <p:cNvPicPr>
            <a:picLocks noChangeAspect="1"/>
          </p:cNvPicPr>
          <p:nvPr/>
        </p:nvPicPr>
        <p:blipFill>
          <a:blip r:embed="rId3"/>
          <a:stretch>
            <a:fillRect/>
          </a:stretch>
        </p:blipFill>
        <p:spPr>
          <a:xfrm>
            <a:off x="751793" y="1336731"/>
            <a:ext cx="3622780" cy="2983466"/>
          </a:xfrm>
          <a:prstGeom prst="rect">
            <a:avLst/>
          </a:prstGeom>
        </p:spPr>
      </p:pic>
    </p:spTree>
    <p:extLst>
      <p:ext uri="{BB962C8B-B14F-4D97-AF65-F5344CB8AC3E}">
        <p14:creationId xmlns:p14="http://schemas.microsoft.com/office/powerpoint/2010/main" val="3459647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010398" y="5090197"/>
            <a:ext cx="2133600" cy="158750"/>
          </a:xfrm>
        </p:spPr>
        <p:txBody>
          <a:bodyPr/>
          <a:lstStyle/>
          <a:p>
            <a:fld id="{848A72F1-2D15-40DF-98F7-68C396D8DEC1}" type="slidenum">
              <a:rPr lang="en-CA" smtClean="0"/>
              <a:t>11</a:t>
            </a:fld>
            <a:endParaRPr lang="en-CA"/>
          </a:p>
        </p:txBody>
      </p:sp>
      <p:sp>
        <p:nvSpPr>
          <p:cNvPr id="4" name="Title 3"/>
          <p:cNvSpPr>
            <a:spLocks noGrp="1"/>
          </p:cNvSpPr>
          <p:nvPr>
            <p:ph type="title"/>
          </p:nvPr>
        </p:nvSpPr>
        <p:spPr/>
        <p:txBody>
          <a:bodyPr/>
          <a:lstStyle/>
          <a:p>
            <a:r>
              <a:rPr lang="en-US" noProof="0" dirty="0" err="1" smtClean="0"/>
              <a:t>Ressources</a:t>
            </a:r>
            <a:r>
              <a:rPr lang="en-US" noProof="0" dirty="0" smtClean="0"/>
              <a:t> – Custom Tools</a:t>
            </a:r>
            <a:endParaRPr lang="en-US" noProof="0" dirty="0"/>
          </a:p>
        </p:txBody>
      </p:sp>
      <p:pic>
        <p:nvPicPr>
          <p:cNvPr id="5" name="Image 4"/>
          <p:cNvPicPr>
            <a:picLocks noChangeAspect="1"/>
          </p:cNvPicPr>
          <p:nvPr/>
        </p:nvPicPr>
        <p:blipFill>
          <a:blip r:embed="rId3"/>
          <a:stretch>
            <a:fillRect/>
          </a:stretch>
        </p:blipFill>
        <p:spPr>
          <a:xfrm>
            <a:off x="446809" y="1180193"/>
            <a:ext cx="1805979" cy="3840563"/>
          </a:xfrm>
          <a:prstGeom prst="rect">
            <a:avLst/>
          </a:prstGeom>
        </p:spPr>
      </p:pic>
      <p:pic>
        <p:nvPicPr>
          <p:cNvPr id="6" name="Image 5"/>
          <p:cNvPicPr>
            <a:picLocks noChangeAspect="1"/>
          </p:cNvPicPr>
          <p:nvPr/>
        </p:nvPicPr>
        <p:blipFill>
          <a:blip r:embed="rId4"/>
          <a:stretch>
            <a:fillRect/>
          </a:stretch>
        </p:blipFill>
        <p:spPr>
          <a:xfrm>
            <a:off x="2468111" y="1179709"/>
            <a:ext cx="1765714" cy="2040000"/>
          </a:xfrm>
          <a:prstGeom prst="rect">
            <a:avLst/>
          </a:prstGeom>
        </p:spPr>
      </p:pic>
      <p:pic>
        <p:nvPicPr>
          <p:cNvPr id="7" name="Image 6"/>
          <p:cNvPicPr>
            <a:picLocks noChangeAspect="1"/>
          </p:cNvPicPr>
          <p:nvPr/>
        </p:nvPicPr>
        <p:blipFill>
          <a:blip r:embed="rId5"/>
          <a:stretch>
            <a:fillRect/>
          </a:stretch>
        </p:blipFill>
        <p:spPr>
          <a:xfrm>
            <a:off x="4040670" y="1530638"/>
            <a:ext cx="1588571" cy="1782857"/>
          </a:xfrm>
          <a:prstGeom prst="rect">
            <a:avLst/>
          </a:prstGeom>
        </p:spPr>
      </p:pic>
      <p:pic>
        <p:nvPicPr>
          <p:cNvPr id="8" name="Image 7"/>
          <p:cNvPicPr>
            <a:picLocks noChangeAspect="1"/>
          </p:cNvPicPr>
          <p:nvPr/>
        </p:nvPicPr>
        <p:blipFill>
          <a:blip r:embed="rId6"/>
          <a:stretch>
            <a:fillRect/>
          </a:stretch>
        </p:blipFill>
        <p:spPr>
          <a:xfrm>
            <a:off x="5464689" y="1628839"/>
            <a:ext cx="1891429" cy="2680000"/>
          </a:xfrm>
          <a:prstGeom prst="rect">
            <a:avLst/>
          </a:prstGeom>
        </p:spPr>
      </p:pic>
      <p:pic>
        <p:nvPicPr>
          <p:cNvPr id="9" name="Image 8"/>
          <p:cNvPicPr>
            <a:picLocks noChangeAspect="1"/>
          </p:cNvPicPr>
          <p:nvPr/>
        </p:nvPicPr>
        <p:blipFill>
          <a:blip r:embed="rId7"/>
          <a:stretch>
            <a:fillRect/>
          </a:stretch>
        </p:blipFill>
        <p:spPr>
          <a:xfrm>
            <a:off x="7138286" y="1906070"/>
            <a:ext cx="2005714" cy="3188572"/>
          </a:xfrm>
          <a:prstGeom prst="rect">
            <a:avLst/>
          </a:prstGeom>
        </p:spPr>
      </p:pic>
      <p:sp>
        <p:nvSpPr>
          <p:cNvPr id="10" name="Content Placeholder 1"/>
          <p:cNvSpPr txBox="1">
            <a:spLocks/>
          </p:cNvSpPr>
          <p:nvPr/>
        </p:nvSpPr>
        <p:spPr>
          <a:xfrm>
            <a:off x="2529840" y="938717"/>
            <a:ext cx="1546860" cy="3535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200" b="1" kern="1200">
                <a:solidFill>
                  <a:schemeClr val="tx2">
                    <a:lumMod val="75000"/>
                  </a:schemeClr>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Font typeface="Arial" panose="020B0604020202020204" pitchFamily="34" charset="0"/>
              <a:buChar char="•"/>
              <a:defRPr sz="1200" kern="1200">
                <a:solidFill>
                  <a:schemeClr val="tx2">
                    <a:lumMod val="75000"/>
                  </a:schemeClr>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spcBef>
                <a:spcPct val="20000"/>
              </a:spcBef>
              <a:buFont typeface="Arial" panose="020B0604020202020204" pitchFamily="34" charset="0"/>
              <a:buChar char="•"/>
              <a:defRPr sz="1100" kern="1200">
                <a:solidFill>
                  <a:schemeClr val="tx2">
                    <a:lumMod val="75000"/>
                  </a:schemeClr>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spcBef>
                <a:spcPct val="20000"/>
              </a:spcBef>
              <a:buFont typeface="Arial" panose="020B0604020202020204" pitchFamily="34" charset="0"/>
              <a:buChar char="•"/>
              <a:defRPr sz="1100" kern="1200">
                <a:solidFill>
                  <a:schemeClr val="tx2">
                    <a:lumMod val="75000"/>
                  </a:schemeClr>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spcBef>
                <a:spcPct val="20000"/>
              </a:spcBef>
              <a:buFont typeface="Arial" panose="020B0604020202020204" pitchFamily="34" charset="0"/>
              <a:buChar char="•"/>
              <a:defRPr sz="11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CA" sz="1100" smtClean="0"/>
              <a:t>Element Update</a:t>
            </a:r>
            <a:endParaRPr lang="en-US" sz="1100" smtClean="0"/>
          </a:p>
          <a:p>
            <a:pPr marL="0" indent="0" algn="ctr">
              <a:buFont typeface="Arial" panose="020B0604020202020204" pitchFamily="34" charset="0"/>
              <a:buNone/>
            </a:pPr>
            <a:endParaRPr lang="en-US" sz="1400" b="0" smtClean="0"/>
          </a:p>
        </p:txBody>
      </p:sp>
      <p:sp>
        <p:nvSpPr>
          <p:cNvPr id="11" name="Content Placeholder 1"/>
          <p:cNvSpPr txBox="1">
            <a:spLocks/>
          </p:cNvSpPr>
          <p:nvPr/>
        </p:nvSpPr>
        <p:spPr>
          <a:xfrm>
            <a:off x="4076700" y="1281617"/>
            <a:ext cx="1546860" cy="3535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200" b="1" kern="1200">
                <a:solidFill>
                  <a:schemeClr val="tx2">
                    <a:lumMod val="75000"/>
                  </a:schemeClr>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Font typeface="Arial" panose="020B0604020202020204" pitchFamily="34" charset="0"/>
              <a:buChar char="•"/>
              <a:defRPr sz="1200" kern="1200">
                <a:solidFill>
                  <a:schemeClr val="tx2">
                    <a:lumMod val="75000"/>
                  </a:schemeClr>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spcBef>
                <a:spcPct val="20000"/>
              </a:spcBef>
              <a:buFont typeface="Arial" panose="020B0604020202020204" pitchFamily="34" charset="0"/>
              <a:buChar char="•"/>
              <a:defRPr sz="1100" kern="1200">
                <a:solidFill>
                  <a:schemeClr val="tx2">
                    <a:lumMod val="75000"/>
                  </a:schemeClr>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spcBef>
                <a:spcPct val="20000"/>
              </a:spcBef>
              <a:buFont typeface="Arial" panose="020B0604020202020204" pitchFamily="34" charset="0"/>
              <a:buChar char="•"/>
              <a:defRPr sz="1100" kern="1200">
                <a:solidFill>
                  <a:schemeClr val="tx2">
                    <a:lumMod val="75000"/>
                  </a:schemeClr>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spcBef>
                <a:spcPct val="20000"/>
              </a:spcBef>
              <a:buFont typeface="Arial" panose="020B0604020202020204" pitchFamily="34" charset="0"/>
              <a:buChar char="•"/>
              <a:defRPr sz="11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CA" sz="1100" smtClean="0"/>
              <a:t>Grouping</a:t>
            </a:r>
            <a:endParaRPr lang="en-US" sz="1100" smtClean="0"/>
          </a:p>
          <a:p>
            <a:pPr marL="0" indent="0" algn="ctr">
              <a:buFont typeface="Arial" panose="020B0604020202020204" pitchFamily="34" charset="0"/>
              <a:buNone/>
            </a:pPr>
            <a:endParaRPr lang="en-US" sz="1400" b="0" smtClean="0"/>
          </a:p>
        </p:txBody>
      </p:sp>
      <p:sp>
        <p:nvSpPr>
          <p:cNvPr id="12" name="Content Placeholder 1"/>
          <p:cNvSpPr txBox="1">
            <a:spLocks/>
          </p:cNvSpPr>
          <p:nvPr/>
        </p:nvSpPr>
        <p:spPr>
          <a:xfrm>
            <a:off x="5608320" y="1403537"/>
            <a:ext cx="1546860" cy="3535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200" b="1" kern="1200">
                <a:solidFill>
                  <a:schemeClr val="tx2">
                    <a:lumMod val="75000"/>
                  </a:schemeClr>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Font typeface="Arial" panose="020B0604020202020204" pitchFamily="34" charset="0"/>
              <a:buChar char="•"/>
              <a:defRPr sz="1200" kern="1200">
                <a:solidFill>
                  <a:schemeClr val="tx2">
                    <a:lumMod val="75000"/>
                  </a:schemeClr>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spcBef>
                <a:spcPct val="20000"/>
              </a:spcBef>
              <a:buFont typeface="Arial" panose="020B0604020202020204" pitchFamily="34" charset="0"/>
              <a:buChar char="•"/>
              <a:defRPr sz="1100" kern="1200">
                <a:solidFill>
                  <a:schemeClr val="tx2">
                    <a:lumMod val="75000"/>
                  </a:schemeClr>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spcBef>
                <a:spcPct val="20000"/>
              </a:spcBef>
              <a:buFont typeface="Arial" panose="020B0604020202020204" pitchFamily="34" charset="0"/>
              <a:buChar char="•"/>
              <a:defRPr sz="1100" kern="1200">
                <a:solidFill>
                  <a:schemeClr val="tx2">
                    <a:lumMod val="75000"/>
                  </a:schemeClr>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spcBef>
                <a:spcPct val="20000"/>
              </a:spcBef>
              <a:buFont typeface="Arial" panose="020B0604020202020204" pitchFamily="34" charset="0"/>
              <a:buChar char="•"/>
              <a:defRPr sz="11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CA" sz="1100" smtClean="0"/>
              <a:t>Meshing</a:t>
            </a:r>
            <a:endParaRPr lang="en-US" sz="1100" smtClean="0"/>
          </a:p>
          <a:p>
            <a:pPr marL="0" indent="0" algn="ctr">
              <a:buFont typeface="Arial" panose="020B0604020202020204" pitchFamily="34" charset="0"/>
              <a:buNone/>
            </a:pPr>
            <a:endParaRPr lang="en-US" sz="1400" b="0" smtClean="0"/>
          </a:p>
        </p:txBody>
      </p:sp>
      <p:sp>
        <p:nvSpPr>
          <p:cNvPr id="13" name="Content Placeholder 1"/>
          <p:cNvSpPr txBox="1">
            <a:spLocks/>
          </p:cNvSpPr>
          <p:nvPr/>
        </p:nvSpPr>
        <p:spPr>
          <a:xfrm>
            <a:off x="7406640" y="1677857"/>
            <a:ext cx="1546860" cy="3535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200" b="1" kern="1200">
                <a:solidFill>
                  <a:schemeClr val="tx2">
                    <a:lumMod val="75000"/>
                  </a:schemeClr>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spcBef>
                <a:spcPct val="20000"/>
              </a:spcBef>
              <a:buFont typeface="Arial" panose="020B0604020202020204" pitchFamily="34" charset="0"/>
              <a:buChar char="•"/>
              <a:defRPr sz="1200" kern="1200">
                <a:solidFill>
                  <a:schemeClr val="tx2">
                    <a:lumMod val="75000"/>
                  </a:schemeClr>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spcBef>
                <a:spcPct val="20000"/>
              </a:spcBef>
              <a:buFont typeface="Arial" panose="020B0604020202020204" pitchFamily="34" charset="0"/>
              <a:buChar char="•"/>
              <a:defRPr sz="1100" kern="1200">
                <a:solidFill>
                  <a:schemeClr val="tx2">
                    <a:lumMod val="75000"/>
                  </a:schemeClr>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spcBef>
                <a:spcPct val="20000"/>
              </a:spcBef>
              <a:buFont typeface="Arial" panose="020B0604020202020204" pitchFamily="34" charset="0"/>
              <a:buChar char="•"/>
              <a:defRPr sz="1100" kern="1200">
                <a:solidFill>
                  <a:schemeClr val="tx2">
                    <a:lumMod val="75000"/>
                  </a:schemeClr>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spcBef>
                <a:spcPct val="20000"/>
              </a:spcBef>
              <a:buFont typeface="Arial" panose="020B0604020202020204" pitchFamily="34" charset="0"/>
              <a:buChar char="•"/>
              <a:defRPr sz="11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CA" sz="1100" smtClean="0"/>
              <a:t>PostProcessing</a:t>
            </a:r>
            <a:endParaRPr lang="en-US" sz="1100" smtClean="0"/>
          </a:p>
          <a:p>
            <a:pPr marL="0" indent="0" algn="ctr">
              <a:buFont typeface="Arial" panose="020B0604020202020204" pitchFamily="34" charset="0"/>
              <a:buNone/>
            </a:pPr>
            <a:endParaRPr lang="en-US" sz="1400" b="0" smtClean="0"/>
          </a:p>
        </p:txBody>
      </p:sp>
    </p:spTree>
    <p:extLst>
      <p:ext uri="{BB962C8B-B14F-4D97-AF65-F5344CB8AC3E}">
        <p14:creationId xmlns:p14="http://schemas.microsoft.com/office/powerpoint/2010/main" val="1382290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87575"/>
            <a:ext cx="8352928" cy="3600400"/>
          </a:xfrm>
        </p:spPr>
        <p:txBody>
          <a:bodyPr/>
          <a:lstStyle/>
          <a:p>
            <a:pPr marL="0" indent="0">
              <a:buNone/>
            </a:pPr>
            <a:endParaRPr lang="en-US" sz="1400" b="0" noProof="0" dirty="0" smtClean="0"/>
          </a:p>
          <a:p>
            <a:pPr marL="0" indent="0">
              <a:buNone/>
            </a:pPr>
            <a:r>
              <a:rPr lang="en-US" sz="1400" b="0" noProof="0" dirty="0" smtClean="0"/>
              <a:t>All Custom Tool commands are documented in </a:t>
            </a:r>
            <a:r>
              <a:rPr lang="en-US" sz="1400" b="0" i="1" noProof="0" dirty="0" err="1" smtClean="0"/>
              <a:t>FemapInstallDir</a:t>
            </a:r>
            <a:r>
              <a:rPr lang="en-US" sz="1400" b="0" i="1" noProof="0" dirty="0" smtClean="0"/>
              <a:t>/pdf/CustomTools.pdf</a:t>
            </a:r>
          </a:p>
          <a:p>
            <a:pPr marL="0" indent="0">
              <a:buNone/>
            </a:pPr>
            <a:endParaRPr lang="en-US" sz="1400" b="0" noProof="0" dirty="0" smtClean="0"/>
          </a:p>
          <a:p>
            <a:pPr marL="0" indent="0">
              <a:buNone/>
            </a:pPr>
            <a:r>
              <a:rPr lang="en-US" sz="1400" b="0" noProof="0" dirty="0" smtClean="0"/>
              <a:t>Most useful tools</a:t>
            </a:r>
          </a:p>
          <a:p>
            <a:pPr lvl="1"/>
            <a:r>
              <a:rPr lang="en-US" sz="1400" b="0" noProof="0" dirty="0" smtClean="0"/>
              <a:t>Element Update - Divide Beam</a:t>
            </a:r>
          </a:p>
          <a:p>
            <a:pPr lvl="1"/>
            <a:r>
              <a:rPr lang="en-US" sz="1400" b="0" noProof="0" dirty="0" smtClean="0"/>
              <a:t>Grouping - Group expand</a:t>
            </a:r>
          </a:p>
          <a:p>
            <a:pPr lvl="1"/>
            <a:r>
              <a:rPr lang="en-US" sz="1400" b="1" noProof="0" dirty="0" smtClean="0"/>
              <a:t>Meshing - Hole to Hole Fastener</a:t>
            </a:r>
          </a:p>
          <a:p>
            <a:pPr lvl="1"/>
            <a:r>
              <a:rPr lang="en-US" sz="1400" b="1" noProof="0" dirty="0" smtClean="0"/>
              <a:t>Model Query - Multi Dependent Rigid Check</a:t>
            </a:r>
          </a:p>
          <a:p>
            <a:pPr lvl="1"/>
            <a:r>
              <a:rPr lang="en-US" sz="1400" b="0" noProof="0" dirty="0" err="1" smtClean="0"/>
              <a:t>PostProcessing</a:t>
            </a:r>
            <a:r>
              <a:rPr lang="en-US" sz="1400" b="0" noProof="0" dirty="0" smtClean="0"/>
              <a:t> - Nodes Move by Deform with Options</a:t>
            </a:r>
          </a:p>
          <a:p>
            <a:pPr lvl="1"/>
            <a:r>
              <a:rPr lang="en-US" sz="1400" b="0" noProof="0" dirty="0" smtClean="0"/>
              <a:t>View - View Swap</a:t>
            </a:r>
            <a:br>
              <a:rPr lang="en-US" sz="1400" b="0" noProof="0" dirty="0" smtClean="0"/>
            </a:br>
            <a:endParaRPr lang="en-US" sz="1400" b="0" noProof="0" dirty="0" smtClean="0"/>
          </a:p>
          <a:p>
            <a:pPr marL="0" indent="0">
              <a:buNone/>
            </a:pPr>
            <a:endParaRPr lang="en-US" sz="1400" b="0" i="1" noProof="0" dirty="0" smtClean="0"/>
          </a:p>
          <a:p>
            <a:pPr marL="0" indent="0">
              <a:buNone/>
            </a:pPr>
            <a:endParaRPr lang="en-US" sz="1400" b="0" noProof="0" dirty="0" smtClean="0"/>
          </a:p>
        </p:txBody>
      </p:sp>
      <p:sp>
        <p:nvSpPr>
          <p:cNvPr id="3" name="Slide Number Placeholder 2"/>
          <p:cNvSpPr>
            <a:spLocks noGrp="1"/>
          </p:cNvSpPr>
          <p:nvPr>
            <p:ph type="sldNum" sz="quarter" idx="12"/>
          </p:nvPr>
        </p:nvSpPr>
        <p:spPr/>
        <p:txBody>
          <a:bodyPr/>
          <a:lstStyle/>
          <a:p>
            <a:fld id="{848A72F1-2D15-40DF-98F7-68C396D8DEC1}" type="slidenum">
              <a:rPr lang="en-CA" smtClean="0"/>
              <a:t>12</a:t>
            </a:fld>
            <a:endParaRPr lang="en-CA"/>
          </a:p>
        </p:txBody>
      </p:sp>
      <p:sp>
        <p:nvSpPr>
          <p:cNvPr id="4" name="Title 3"/>
          <p:cNvSpPr>
            <a:spLocks noGrp="1"/>
          </p:cNvSpPr>
          <p:nvPr>
            <p:ph type="title"/>
          </p:nvPr>
        </p:nvSpPr>
        <p:spPr/>
        <p:txBody>
          <a:bodyPr/>
          <a:lstStyle/>
          <a:p>
            <a:r>
              <a:rPr lang="en-US" noProof="0" dirty="0" smtClean="0"/>
              <a:t>Resources – Custom Tools</a:t>
            </a:r>
            <a:endParaRPr lang="en-US" noProof="0" dirty="0"/>
          </a:p>
        </p:txBody>
      </p:sp>
    </p:spTree>
    <p:extLst>
      <p:ext uri="{BB962C8B-B14F-4D97-AF65-F5344CB8AC3E}">
        <p14:creationId xmlns:p14="http://schemas.microsoft.com/office/powerpoint/2010/main" val="1605144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87575"/>
            <a:ext cx="8352928" cy="3600400"/>
          </a:xfrm>
        </p:spPr>
        <p:txBody>
          <a:bodyPr/>
          <a:lstStyle/>
          <a:p>
            <a:pPr marL="0" indent="0">
              <a:buNone/>
            </a:pPr>
            <a:endParaRPr lang="en-US" sz="1400" b="0" noProof="0" dirty="0" smtClean="0"/>
          </a:p>
          <a:p>
            <a:pPr marL="0" indent="0">
              <a:buNone/>
            </a:pPr>
            <a:r>
              <a:rPr lang="en-US" sz="1400" b="0" noProof="0" dirty="0" smtClean="0"/>
              <a:t>All Custom Tool commands are documented in </a:t>
            </a:r>
            <a:r>
              <a:rPr lang="en-US" sz="1400" b="0" i="1" noProof="0" dirty="0" err="1" smtClean="0">
                <a:hlinkClick r:id="rId3" action="ppaction://hlinkfile"/>
              </a:rPr>
              <a:t>FemapInstallDir</a:t>
            </a:r>
            <a:r>
              <a:rPr lang="en-US" sz="1400" b="0" i="1" noProof="0" dirty="0" smtClean="0">
                <a:hlinkClick r:id="rId3" action="ppaction://hlinkfile"/>
              </a:rPr>
              <a:t>/pdf/CustomTools.pdf</a:t>
            </a:r>
            <a:endParaRPr lang="en-US" sz="1400" b="0" i="1" noProof="0" dirty="0" smtClean="0"/>
          </a:p>
          <a:p>
            <a:pPr marL="0" indent="0">
              <a:buNone/>
            </a:pPr>
            <a:endParaRPr lang="en-US" sz="1400" b="0" noProof="0" dirty="0" smtClean="0"/>
          </a:p>
          <a:p>
            <a:pPr marL="0" indent="0">
              <a:buNone/>
            </a:pPr>
            <a:r>
              <a:rPr lang="en-US" sz="1400" noProof="0" dirty="0" smtClean="0"/>
              <a:t>Meshing - Hole to Hole Fastener</a:t>
            </a:r>
          </a:p>
          <a:p>
            <a:pPr marL="0" indent="0">
              <a:buNone/>
            </a:pPr>
            <a:endParaRPr lang="en-US" sz="1400" b="0" noProof="0" dirty="0" smtClean="0"/>
          </a:p>
          <a:p>
            <a:pPr marL="0" indent="0">
              <a:buNone/>
            </a:pPr>
            <a:r>
              <a:rPr lang="en-US" sz="1400" b="0" noProof="0" dirty="0" smtClean="0"/>
              <a:t/>
            </a:r>
            <a:br>
              <a:rPr lang="en-US" sz="1400" b="0" noProof="0" dirty="0" smtClean="0"/>
            </a:br>
            <a:endParaRPr lang="en-US" sz="1400" b="0" noProof="0" dirty="0" smtClean="0"/>
          </a:p>
          <a:p>
            <a:pPr marL="0" indent="0">
              <a:buNone/>
            </a:pPr>
            <a:endParaRPr lang="en-US" sz="1400" b="0" i="1" noProof="0" dirty="0" smtClean="0"/>
          </a:p>
          <a:p>
            <a:pPr marL="0" indent="0">
              <a:buNone/>
            </a:pPr>
            <a:endParaRPr lang="en-US" sz="1400" b="0" noProof="0" dirty="0" smtClean="0"/>
          </a:p>
        </p:txBody>
      </p:sp>
      <p:sp>
        <p:nvSpPr>
          <p:cNvPr id="3" name="Slide Number Placeholder 2"/>
          <p:cNvSpPr>
            <a:spLocks noGrp="1"/>
          </p:cNvSpPr>
          <p:nvPr>
            <p:ph type="sldNum" sz="quarter" idx="12"/>
          </p:nvPr>
        </p:nvSpPr>
        <p:spPr/>
        <p:txBody>
          <a:bodyPr/>
          <a:lstStyle/>
          <a:p>
            <a:fld id="{848A72F1-2D15-40DF-98F7-68C396D8DEC1}" type="slidenum">
              <a:rPr lang="en-CA" smtClean="0"/>
              <a:t>13</a:t>
            </a:fld>
            <a:endParaRPr lang="en-CA"/>
          </a:p>
        </p:txBody>
      </p:sp>
      <p:sp>
        <p:nvSpPr>
          <p:cNvPr id="4" name="Title 3"/>
          <p:cNvSpPr>
            <a:spLocks noGrp="1"/>
          </p:cNvSpPr>
          <p:nvPr>
            <p:ph type="title"/>
          </p:nvPr>
        </p:nvSpPr>
        <p:spPr/>
        <p:txBody>
          <a:bodyPr/>
          <a:lstStyle/>
          <a:p>
            <a:r>
              <a:rPr lang="en-US" noProof="0" dirty="0" smtClean="0"/>
              <a:t>Resources – Custom Tools</a:t>
            </a:r>
            <a:endParaRPr lang="en-US" noProof="0" dirty="0"/>
          </a:p>
        </p:txBody>
      </p:sp>
      <p:pic>
        <p:nvPicPr>
          <p:cNvPr id="6" name="Image 5"/>
          <p:cNvPicPr>
            <a:picLocks noChangeAspect="1"/>
          </p:cNvPicPr>
          <p:nvPr/>
        </p:nvPicPr>
        <p:blipFill>
          <a:blip r:embed="rId4"/>
          <a:stretch>
            <a:fillRect/>
          </a:stretch>
        </p:blipFill>
        <p:spPr>
          <a:xfrm>
            <a:off x="784860" y="2294283"/>
            <a:ext cx="2392680" cy="2623792"/>
          </a:xfrm>
          <a:prstGeom prst="rect">
            <a:avLst/>
          </a:prstGeom>
          <a:effectLst>
            <a:outerShdw blurRad="50800" dist="38100" algn="l" rotWithShape="0">
              <a:prstClr val="black">
                <a:alpha val="40000"/>
              </a:prstClr>
            </a:outerShdw>
          </a:effectLst>
        </p:spPr>
      </p:pic>
      <p:sp>
        <p:nvSpPr>
          <p:cNvPr id="7" name="Rectangle 6"/>
          <p:cNvSpPr/>
          <p:nvPr/>
        </p:nvSpPr>
        <p:spPr>
          <a:xfrm>
            <a:off x="784860" y="4248496"/>
            <a:ext cx="2430780" cy="69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p:cNvPicPr>
            <a:picLocks noChangeAspect="1"/>
          </p:cNvPicPr>
          <p:nvPr/>
        </p:nvPicPr>
        <p:blipFill>
          <a:blip r:embed="rId5">
            <a:clrChange>
              <a:clrFrom>
                <a:srgbClr val="FFFFFF"/>
              </a:clrFrom>
              <a:clrTo>
                <a:srgbClr val="FFFFFF">
                  <a:alpha val="0"/>
                </a:srgbClr>
              </a:clrTo>
            </a:clrChange>
          </a:blip>
          <a:stretch>
            <a:fillRect/>
          </a:stretch>
        </p:blipFill>
        <p:spPr>
          <a:xfrm>
            <a:off x="4132574" y="2123597"/>
            <a:ext cx="3600988" cy="2464378"/>
          </a:xfrm>
          <a:prstGeom prst="rect">
            <a:avLst/>
          </a:prstGeom>
        </p:spPr>
      </p:pic>
    </p:spTree>
    <p:extLst>
      <p:ext uri="{BB962C8B-B14F-4D97-AF65-F5344CB8AC3E}">
        <p14:creationId xmlns:p14="http://schemas.microsoft.com/office/powerpoint/2010/main" val="2445680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472113" y="2027070"/>
            <a:ext cx="5938835" cy="1775310"/>
          </a:xfrm>
          <a:prstGeom prst="rect">
            <a:avLst/>
          </a:prstGeom>
          <a:effectLst>
            <a:outerShdw blurRad="50800" dist="38100" algn="l" rotWithShape="0">
              <a:prstClr val="black">
                <a:alpha val="40000"/>
              </a:prstClr>
            </a:outerShdw>
          </a:effectLst>
        </p:spPr>
      </p:pic>
      <p:sp>
        <p:nvSpPr>
          <p:cNvPr id="2" name="Content Placeholder 1"/>
          <p:cNvSpPr>
            <a:spLocks noGrp="1"/>
          </p:cNvSpPr>
          <p:nvPr>
            <p:ph idx="1"/>
          </p:nvPr>
        </p:nvSpPr>
        <p:spPr>
          <a:xfrm>
            <a:off x="611560" y="987575"/>
            <a:ext cx="8352928" cy="3600400"/>
          </a:xfrm>
        </p:spPr>
        <p:txBody>
          <a:bodyPr/>
          <a:lstStyle/>
          <a:p>
            <a:endParaRPr lang="en-US" sz="1400" b="0" noProof="0" dirty="0" smtClean="0"/>
          </a:p>
          <a:p>
            <a:pPr marL="0" indent="0">
              <a:buNone/>
            </a:pPr>
            <a:r>
              <a:rPr lang="en-US" sz="1400" noProof="0" dirty="0" smtClean="0"/>
              <a:t>Model Query - Multi Dependent Rigid Check</a:t>
            </a:r>
          </a:p>
          <a:p>
            <a:pPr marL="0" indent="0">
              <a:buNone/>
            </a:pPr>
            <a:endParaRPr lang="en-US" sz="1400" b="0" noProof="0" dirty="0" smtClean="0"/>
          </a:p>
          <a:p>
            <a:pPr marL="0" indent="0">
              <a:buNone/>
            </a:pPr>
            <a:r>
              <a:rPr lang="en-US" sz="1400" b="0" noProof="0" dirty="0" smtClean="0"/>
              <a:t/>
            </a:r>
            <a:br>
              <a:rPr lang="en-US" sz="1400" b="0" noProof="0" dirty="0" smtClean="0"/>
            </a:br>
            <a:endParaRPr lang="en-US" sz="1400" b="0" noProof="0" dirty="0" smtClean="0"/>
          </a:p>
          <a:p>
            <a:pPr marL="0" indent="0">
              <a:buNone/>
            </a:pPr>
            <a:endParaRPr lang="en-US" sz="1400" b="0" i="1" noProof="0" dirty="0" smtClean="0"/>
          </a:p>
          <a:p>
            <a:pPr marL="0" indent="0">
              <a:buNone/>
            </a:pPr>
            <a:endParaRPr lang="en-US" sz="1400" b="0" noProof="0" dirty="0" smtClean="0"/>
          </a:p>
        </p:txBody>
      </p:sp>
      <p:sp>
        <p:nvSpPr>
          <p:cNvPr id="3" name="Slide Number Placeholder 2"/>
          <p:cNvSpPr>
            <a:spLocks noGrp="1"/>
          </p:cNvSpPr>
          <p:nvPr>
            <p:ph type="sldNum" sz="quarter" idx="12"/>
          </p:nvPr>
        </p:nvSpPr>
        <p:spPr/>
        <p:txBody>
          <a:bodyPr/>
          <a:lstStyle/>
          <a:p>
            <a:fld id="{848A72F1-2D15-40DF-98F7-68C396D8DEC1}" type="slidenum">
              <a:rPr lang="en-CA" smtClean="0"/>
              <a:t>14</a:t>
            </a:fld>
            <a:endParaRPr lang="en-CA"/>
          </a:p>
        </p:txBody>
      </p:sp>
      <p:sp>
        <p:nvSpPr>
          <p:cNvPr id="4" name="Title 3"/>
          <p:cNvSpPr>
            <a:spLocks noGrp="1"/>
          </p:cNvSpPr>
          <p:nvPr>
            <p:ph type="title"/>
          </p:nvPr>
        </p:nvSpPr>
        <p:spPr/>
        <p:txBody>
          <a:bodyPr/>
          <a:lstStyle/>
          <a:p>
            <a:r>
              <a:rPr lang="en-US" dirty="0"/>
              <a:t>Resources - Custom Tools</a:t>
            </a:r>
          </a:p>
        </p:txBody>
      </p:sp>
      <p:sp>
        <p:nvSpPr>
          <p:cNvPr id="7" name="Rectangle 6"/>
          <p:cNvSpPr/>
          <p:nvPr/>
        </p:nvSpPr>
        <p:spPr>
          <a:xfrm>
            <a:off x="1623060" y="3177540"/>
            <a:ext cx="5600700" cy="571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824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87575"/>
            <a:ext cx="8352928" cy="3600400"/>
          </a:xfrm>
        </p:spPr>
        <p:txBody>
          <a:bodyPr/>
          <a:lstStyle/>
          <a:p>
            <a:endParaRPr lang="en-US" sz="1400" b="0" noProof="0" dirty="0" smtClean="0"/>
          </a:p>
          <a:p>
            <a:pPr marL="0" indent="0">
              <a:buNone/>
            </a:pPr>
            <a:r>
              <a:rPr lang="en-US" sz="1400" noProof="0" dirty="0" smtClean="0"/>
              <a:t>FEMAP API Reference Manual </a:t>
            </a:r>
            <a:r>
              <a:rPr lang="en-US" sz="1400" b="0" noProof="0" dirty="0" smtClean="0"/>
              <a:t>found in </a:t>
            </a:r>
          </a:p>
          <a:p>
            <a:pPr lvl="1"/>
            <a:r>
              <a:rPr lang="en-US" sz="1400" b="0" noProof="0" dirty="0" smtClean="0"/>
              <a:t>Help-&gt;Programming</a:t>
            </a:r>
            <a:br>
              <a:rPr lang="en-US" sz="1400" b="0" noProof="0" dirty="0" smtClean="0"/>
            </a:br>
            <a:r>
              <a:rPr lang="en-US" sz="1400" b="0" noProof="0" dirty="0" smtClean="0"/>
              <a:t>or</a:t>
            </a:r>
          </a:p>
          <a:p>
            <a:pPr lvl="1"/>
            <a:r>
              <a:rPr lang="en-US" sz="1400" b="0" noProof="0" dirty="0" smtClean="0"/>
              <a:t>&lt;FEMAP ROOT&gt;/pdf/api.pdf </a:t>
            </a:r>
          </a:p>
          <a:p>
            <a:endParaRPr lang="en-US" sz="1400" b="0" noProof="0" dirty="0" smtClean="0"/>
          </a:p>
          <a:p>
            <a:pPr marL="0" indent="0">
              <a:buNone/>
            </a:pPr>
            <a:r>
              <a:rPr lang="en-US" sz="1400" b="0" noProof="0" dirty="0" smtClean="0"/>
              <a:t>Include basic examples of API programs</a:t>
            </a:r>
          </a:p>
          <a:p>
            <a:pPr marL="0" indent="0">
              <a:buNone/>
            </a:pPr>
            <a:r>
              <a:rPr lang="en-US" sz="1400" b="0" noProof="0" dirty="0" smtClean="0"/>
              <a:t/>
            </a:r>
            <a:br>
              <a:rPr lang="en-US" sz="1400" b="0" noProof="0" dirty="0" smtClean="0"/>
            </a:br>
            <a:endParaRPr lang="en-US" sz="1400" b="0" noProof="0" dirty="0" smtClean="0"/>
          </a:p>
          <a:p>
            <a:pPr marL="0" indent="0">
              <a:buNone/>
            </a:pPr>
            <a:r>
              <a:rPr lang="en-US" sz="1400" b="0" noProof="0" dirty="0" smtClean="0"/>
              <a:t/>
            </a:r>
            <a:br>
              <a:rPr lang="en-US" sz="1400" b="0" noProof="0" dirty="0" smtClean="0"/>
            </a:br>
            <a:endParaRPr lang="en-US" sz="1400" b="0" noProof="0" dirty="0" smtClean="0"/>
          </a:p>
          <a:p>
            <a:pPr marL="0" indent="0">
              <a:buNone/>
            </a:pPr>
            <a:endParaRPr lang="en-US" sz="1400" b="0" i="1" noProof="0" dirty="0" smtClean="0"/>
          </a:p>
          <a:p>
            <a:pPr marL="0" indent="0">
              <a:buNone/>
            </a:pPr>
            <a:endParaRPr lang="en-US" sz="1400" b="0" noProof="0" dirty="0" smtClean="0"/>
          </a:p>
        </p:txBody>
      </p:sp>
      <p:sp>
        <p:nvSpPr>
          <p:cNvPr id="3" name="Slide Number Placeholder 2"/>
          <p:cNvSpPr>
            <a:spLocks noGrp="1"/>
          </p:cNvSpPr>
          <p:nvPr>
            <p:ph type="sldNum" sz="quarter" idx="12"/>
          </p:nvPr>
        </p:nvSpPr>
        <p:spPr/>
        <p:txBody>
          <a:bodyPr/>
          <a:lstStyle/>
          <a:p>
            <a:fld id="{848A72F1-2D15-40DF-98F7-68C396D8DEC1}" type="slidenum">
              <a:rPr lang="en-CA" smtClean="0"/>
              <a:t>15</a:t>
            </a:fld>
            <a:endParaRPr lang="en-CA"/>
          </a:p>
        </p:txBody>
      </p:sp>
      <p:sp>
        <p:nvSpPr>
          <p:cNvPr id="4" name="Title 3"/>
          <p:cNvSpPr>
            <a:spLocks noGrp="1"/>
          </p:cNvSpPr>
          <p:nvPr>
            <p:ph type="title"/>
          </p:nvPr>
        </p:nvSpPr>
        <p:spPr/>
        <p:txBody>
          <a:bodyPr/>
          <a:lstStyle/>
          <a:p>
            <a:r>
              <a:rPr lang="en-US" dirty="0"/>
              <a:t>Resources – Help and Examples</a:t>
            </a:r>
          </a:p>
        </p:txBody>
      </p:sp>
      <p:pic>
        <p:nvPicPr>
          <p:cNvPr id="6" name="Image 5"/>
          <p:cNvPicPr>
            <a:picLocks noChangeAspect="1"/>
          </p:cNvPicPr>
          <p:nvPr/>
        </p:nvPicPr>
        <p:blipFill>
          <a:blip r:embed="rId3"/>
          <a:stretch>
            <a:fillRect/>
          </a:stretch>
        </p:blipFill>
        <p:spPr>
          <a:xfrm>
            <a:off x="5300760" y="1217566"/>
            <a:ext cx="2735203" cy="31226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3299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48A72F1-2D15-40DF-98F7-68C396D8DEC1}" type="slidenum">
              <a:rPr lang="en-CA" smtClean="0"/>
              <a:t>16</a:t>
            </a:fld>
            <a:endParaRPr lang="en-CA"/>
          </a:p>
        </p:txBody>
      </p:sp>
      <p:sp>
        <p:nvSpPr>
          <p:cNvPr id="4" name="Title 3"/>
          <p:cNvSpPr>
            <a:spLocks noGrp="1"/>
          </p:cNvSpPr>
          <p:nvPr>
            <p:ph type="title"/>
          </p:nvPr>
        </p:nvSpPr>
        <p:spPr/>
        <p:txBody>
          <a:bodyPr>
            <a:normAutofit/>
          </a:bodyPr>
          <a:lstStyle/>
          <a:p>
            <a:r>
              <a:rPr lang="en-US" noProof="0" dirty="0" smtClean="0"/>
              <a:t>Demo 1</a:t>
            </a:r>
            <a:endParaRPr lang="en-US" noProof="0" dirty="0"/>
          </a:p>
        </p:txBody>
      </p:sp>
      <p:sp>
        <p:nvSpPr>
          <p:cNvPr id="6" name="Content Placeholder 1"/>
          <p:cNvSpPr>
            <a:spLocks noGrp="1"/>
          </p:cNvSpPr>
          <p:nvPr>
            <p:ph idx="1"/>
          </p:nvPr>
        </p:nvSpPr>
        <p:spPr>
          <a:xfrm>
            <a:off x="611560" y="987575"/>
            <a:ext cx="7860495" cy="3251916"/>
          </a:xfrm>
        </p:spPr>
        <p:txBody>
          <a:bodyPr/>
          <a:lstStyle/>
          <a:p>
            <a:pPr marL="0" indent="0">
              <a:buNone/>
            </a:pPr>
            <a:endParaRPr lang="en-US" sz="1400" b="0" noProof="0" dirty="0" smtClean="0"/>
          </a:p>
          <a:p>
            <a:pPr marL="0" indent="0">
              <a:buNone/>
            </a:pPr>
            <a:r>
              <a:rPr lang="en-US" sz="1400" noProof="0" dirty="0" smtClean="0"/>
              <a:t>Create </a:t>
            </a:r>
          </a:p>
          <a:p>
            <a:pPr lvl="1"/>
            <a:r>
              <a:rPr lang="en-US" sz="1400" dirty="0"/>
              <a:t>U</a:t>
            </a:r>
            <a:r>
              <a:rPr lang="en-US" sz="1400" b="0" noProof="0" dirty="0" err="1" smtClean="0"/>
              <a:t>ser</a:t>
            </a:r>
            <a:r>
              <a:rPr lang="en-US" sz="1400" b="0" noProof="0" dirty="0" smtClean="0"/>
              <a:t> commands</a:t>
            </a:r>
          </a:p>
          <a:p>
            <a:pPr lvl="1"/>
            <a:r>
              <a:rPr lang="en-US" sz="1400" dirty="0"/>
              <a:t>K</a:t>
            </a:r>
            <a:r>
              <a:rPr lang="en-US" sz="1400" b="0" noProof="0" dirty="0" err="1" smtClean="0"/>
              <a:t>eyboard</a:t>
            </a:r>
            <a:r>
              <a:rPr lang="en-US" sz="1400" b="0" noProof="0" dirty="0" smtClean="0"/>
              <a:t> shortcuts</a:t>
            </a:r>
          </a:p>
          <a:p>
            <a:pPr lvl="1"/>
            <a:r>
              <a:rPr lang="en-US" sz="1400" dirty="0"/>
              <a:t>N</a:t>
            </a:r>
            <a:r>
              <a:rPr lang="en-US" sz="1400" b="0" noProof="0" dirty="0" err="1" smtClean="0"/>
              <a:t>ew</a:t>
            </a:r>
            <a:r>
              <a:rPr lang="en-US" sz="1400" b="0" noProof="0" dirty="0" smtClean="0"/>
              <a:t> toolbar and button</a:t>
            </a:r>
            <a:endParaRPr lang="en-US" sz="1400" b="0" noProof="0" dirty="0"/>
          </a:p>
        </p:txBody>
      </p:sp>
      <p:pic>
        <p:nvPicPr>
          <p:cNvPr id="5" name="Image 4"/>
          <p:cNvPicPr>
            <a:picLocks noChangeAspect="1"/>
          </p:cNvPicPr>
          <p:nvPr/>
        </p:nvPicPr>
        <p:blipFill>
          <a:blip r:embed="rId3"/>
          <a:stretch>
            <a:fillRect/>
          </a:stretch>
        </p:blipFill>
        <p:spPr>
          <a:xfrm>
            <a:off x="596805" y="3748794"/>
            <a:ext cx="4068117" cy="553326"/>
          </a:xfrm>
          <a:prstGeom prst="rect">
            <a:avLst/>
          </a:prstGeom>
        </p:spPr>
      </p:pic>
      <p:pic>
        <p:nvPicPr>
          <p:cNvPr id="7" name="Image 6"/>
          <p:cNvPicPr>
            <a:picLocks noChangeAspect="1"/>
          </p:cNvPicPr>
          <p:nvPr/>
        </p:nvPicPr>
        <p:blipFill>
          <a:blip r:embed="rId4"/>
          <a:stretch>
            <a:fillRect/>
          </a:stretch>
        </p:blipFill>
        <p:spPr>
          <a:xfrm>
            <a:off x="4150449" y="1225422"/>
            <a:ext cx="1549805" cy="1727991"/>
          </a:xfrm>
          <a:prstGeom prst="rect">
            <a:avLst/>
          </a:prstGeom>
        </p:spPr>
      </p:pic>
      <p:pic>
        <p:nvPicPr>
          <p:cNvPr id="8" name="Image 7"/>
          <p:cNvPicPr>
            <a:picLocks noChangeAspect="1"/>
          </p:cNvPicPr>
          <p:nvPr/>
        </p:nvPicPr>
        <p:blipFill>
          <a:blip r:embed="rId5"/>
          <a:stretch>
            <a:fillRect/>
          </a:stretch>
        </p:blipFill>
        <p:spPr>
          <a:xfrm>
            <a:off x="5118229" y="2089417"/>
            <a:ext cx="1529086" cy="1732135"/>
          </a:xfrm>
          <a:prstGeom prst="rect">
            <a:avLst/>
          </a:prstGeom>
        </p:spPr>
      </p:pic>
      <p:pic>
        <p:nvPicPr>
          <p:cNvPr id="9" name="Image 8"/>
          <p:cNvPicPr>
            <a:picLocks noChangeAspect="1"/>
          </p:cNvPicPr>
          <p:nvPr/>
        </p:nvPicPr>
        <p:blipFill>
          <a:blip r:embed="rId6"/>
          <a:stretch>
            <a:fillRect/>
          </a:stretch>
        </p:blipFill>
        <p:spPr>
          <a:xfrm>
            <a:off x="5882772" y="3042643"/>
            <a:ext cx="1553949" cy="1748711"/>
          </a:xfrm>
          <a:prstGeom prst="rect">
            <a:avLst/>
          </a:prstGeom>
        </p:spPr>
      </p:pic>
    </p:spTree>
    <p:extLst>
      <p:ext uri="{BB962C8B-B14F-4D97-AF65-F5344CB8AC3E}">
        <p14:creationId xmlns:p14="http://schemas.microsoft.com/office/powerpoint/2010/main" val="1915673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48A72F1-2D15-40DF-98F7-68C396D8DEC1}" type="slidenum">
              <a:rPr lang="en-CA" smtClean="0"/>
              <a:t>17</a:t>
            </a:fld>
            <a:endParaRPr lang="en-CA"/>
          </a:p>
        </p:txBody>
      </p:sp>
      <p:sp>
        <p:nvSpPr>
          <p:cNvPr id="4" name="Title 3"/>
          <p:cNvSpPr>
            <a:spLocks noGrp="1"/>
          </p:cNvSpPr>
          <p:nvPr>
            <p:ph type="title"/>
          </p:nvPr>
        </p:nvSpPr>
        <p:spPr/>
        <p:txBody>
          <a:bodyPr>
            <a:normAutofit/>
          </a:bodyPr>
          <a:lstStyle/>
          <a:p>
            <a:r>
              <a:rPr lang="en-US" noProof="0" dirty="0" smtClean="0"/>
              <a:t>Demo 2</a:t>
            </a:r>
            <a:endParaRPr lang="en-US" noProof="0" dirty="0"/>
          </a:p>
        </p:txBody>
      </p:sp>
      <p:sp>
        <p:nvSpPr>
          <p:cNvPr id="6" name="Content Placeholder 1"/>
          <p:cNvSpPr>
            <a:spLocks noGrp="1"/>
          </p:cNvSpPr>
          <p:nvPr>
            <p:ph idx="1"/>
          </p:nvPr>
        </p:nvSpPr>
        <p:spPr>
          <a:xfrm>
            <a:off x="611560" y="987575"/>
            <a:ext cx="7860495" cy="3251916"/>
          </a:xfrm>
        </p:spPr>
        <p:txBody>
          <a:bodyPr/>
          <a:lstStyle/>
          <a:p>
            <a:pPr marL="0" indent="0">
              <a:buNone/>
            </a:pPr>
            <a:endParaRPr lang="en-US" sz="1400" noProof="0" dirty="0" smtClean="0">
              <a:solidFill>
                <a:schemeClr val="accent6"/>
              </a:solidFill>
            </a:endParaRPr>
          </a:p>
          <a:p>
            <a:pPr marL="0" indent="0">
              <a:buNone/>
            </a:pPr>
            <a:r>
              <a:rPr lang="en-US" sz="1400" noProof="0" dirty="0" smtClean="0"/>
              <a:t>Drive Femap data from Excel</a:t>
            </a:r>
          </a:p>
          <a:p>
            <a:pPr lvl="1"/>
            <a:r>
              <a:rPr lang="en-US" sz="1400" b="0" noProof="0" dirty="0" smtClean="0"/>
              <a:t>Extract material and property data from Femap to Excel, update/calculate/validate values in Excel, then upload back to Femap</a:t>
            </a:r>
          </a:p>
        </p:txBody>
      </p:sp>
      <p:pic>
        <p:nvPicPr>
          <p:cNvPr id="2" name="Image 1"/>
          <p:cNvPicPr>
            <a:picLocks noChangeAspect="1"/>
          </p:cNvPicPr>
          <p:nvPr/>
        </p:nvPicPr>
        <p:blipFill rotWithShape="1">
          <a:blip r:embed="rId3"/>
          <a:srcRect b="7744"/>
          <a:stretch/>
        </p:blipFill>
        <p:spPr>
          <a:xfrm>
            <a:off x="1163844" y="2170965"/>
            <a:ext cx="6907357" cy="2340579"/>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677787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48A72F1-2D15-40DF-98F7-68C396D8DEC1}" type="slidenum">
              <a:rPr lang="en-CA" smtClean="0"/>
              <a:t>18</a:t>
            </a:fld>
            <a:endParaRPr lang="en-CA"/>
          </a:p>
        </p:txBody>
      </p:sp>
      <p:sp>
        <p:nvSpPr>
          <p:cNvPr id="4" name="Title 3"/>
          <p:cNvSpPr>
            <a:spLocks noGrp="1"/>
          </p:cNvSpPr>
          <p:nvPr>
            <p:ph type="title"/>
          </p:nvPr>
        </p:nvSpPr>
        <p:spPr/>
        <p:txBody>
          <a:bodyPr>
            <a:normAutofit/>
          </a:bodyPr>
          <a:lstStyle/>
          <a:p>
            <a:r>
              <a:rPr lang="en-US" noProof="0" dirty="0" smtClean="0"/>
              <a:t>Example 1</a:t>
            </a:r>
            <a:endParaRPr lang="en-US" noProof="0" dirty="0"/>
          </a:p>
        </p:txBody>
      </p:sp>
      <p:sp>
        <p:nvSpPr>
          <p:cNvPr id="6" name="Content Placeholder 1"/>
          <p:cNvSpPr>
            <a:spLocks noGrp="1"/>
          </p:cNvSpPr>
          <p:nvPr>
            <p:ph idx="1"/>
          </p:nvPr>
        </p:nvSpPr>
        <p:spPr>
          <a:xfrm>
            <a:off x="486868" y="987575"/>
            <a:ext cx="7860495" cy="3251916"/>
          </a:xfrm>
        </p:spPr>
        <p:txBody>
          <a:bodyPr/>
          <a:lstStyle/>
          <a:p>
            <a:pPr marL="0" indent="0">
              <a:buNone/>
            </a:pPr>
            <a:endParaRPr lang="en-US" sz="1400" noProof="0" dirty="0" smtClean="0">
              <a:solidFill>
                <a:schemeClr val="accent6"/>
              </a:solidFill>
            </a:endParaRPr>
          </a:p>
          <a:p>
            <a:pPr marL="0" indent="0">
              <a:buNone/>
            </a:pPr>
            <a:r>
              <a:rPr lang="en-US" sz="1400" noProof="0" dirty="0" smtClean="0"/>
              <a:t>Path Length calculation on an antenna dish</a:t>
            </a:r>
          </a:p>
          <a:p>
            <a:pPr marL="0" indent="0">
              <a:buNone/>
            </a:pPr>
            <a:endParaRPr lang="en-US" sz="1400" b="0" noProof="0" dirty="0" smtClean="0"/>
          </a:p>
          <a:p>
            <a:pPr marL="0" indent="0">
              <a:buNone/>
            </a:pPr>
            <a:endParaRPr lang="en-US" sz="1400" b="0" noProof="0" dirty="0" smtClean="0"/>
          </a:p>
          <a:p>
            <a:pPr marL="0" indent="0">
              <a:buNone/>
            </a:pPr>
            <a:r>
              <a:rPr lang="en-US" sz="1400" noProof="0" dirty="0" smtClean="0">
                <a:solidFill>
                  <a:schemeClr val="accent6"/>
                </a:solidFill>
              </a:rPr>
              <a:t> </a:t>
            </a:r>
          </a:p>
        </p:txBody>
      </p:sp>
      <p:pic>
        <p:nvPicPr>
          <p:cNvPr id="5" name="Image 4"/>
          <p:cNvPicPr>
            <a:picLocks noChangeAspect="1"/>
          </p:cNvPicPr>
          <p:nvPr/>
        </p:nvPicPr>
        <p:blipFill>
          <a:blip r:embed="rId3">
            <a:clrChange>
              <a:clrFrom>
                <a:srgbClr val="FFFFFF"/>
              </a:clrFrom>
              <a:clrTo>
                <a:srgbClr val="FFFFFF">
                  <a:alpha val="0"/>
                </a:srgbClr>
              </a:clrTo>
            </a:clrChange>
          </a:blip>
          <a:stretch>
            <a:fillRect/>
          </a:stretch>
        </p:blipFill>
        <p:spPr>
          <a:xfrm>
            <a:off x="4581445" y="2297470"/>
            <a:ext cx="1550199" cy="1480475"/>
          </a:xfrm>
          <a:prstGeom prst="rect">
            <a:avLst/>
          </a:prstGeom>
        </p:spPr>
      </p:pic>
      <p:grpSp>
        <p:nvGrpSpPr>
          <p:cNvPr id="22" name="Groupe 21"/>
          <p:cNvGrpSpPr/>
          <p:nvPr/>
        </p:nvGrpSpPr>
        <p:grpSpPr>
          <a:xfrm>
            <a:off x="0" y="2199418"/>
            <a:ext cx="3837733" cy="2277377"/>
            <a:chOff x="1060839" y="2240961"/>
            <a:chExt cx="3837733" cy="2277377"/>
          </a:xfrm>
        </p:grpSpPr>
        <p:pic>
          <p:nvPicPr>
            <p:cNvPr id="7" name="Image 6"/>
            <p:cNvPicPr>
              <a:picLocks noChangeAspect="1"/>
            </p:cNvPicPr>
            <p:nvPr/>
          </p:nvPicPr>
          <p:blipFill>
            <a:blip r:embed="rId4"/>
            <a:stretch>
              <a:fillRect/>
            </a:stretch>
          </p:blipFill>
          <p:spPr>
            <a:xfrm>
              <a:off x="1060839" y="2240961"/>
              <a:ext cx="3837733" cy="2277377"/>
            </a:xfrm>
            <a:prstGeom prst="rect">
              <a:avLst/>
            </a:prstGeom>
          </p:spPr>
        </p:pic>
        <p:cxnSp>
          <p:nvCxnSpPr>
            <p:cNvPr id="9" name="Connecteur droit 8"/>
            <p:cNvCxnSpPr/>
            <p:nvPr/>
          </p:nvCxnSpPr>
          <p:spPr>
            <a:xfrm flipV="1">
              <a:off x="2025283" y="3100388"/>
              <a:ext cx="906036" cy="6478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932126" y="3098380"/>
              <a:ext cx="15114" cy="7103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2897505" y="3065145"/>
              <a:ext cx="6858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p:cNvSpPr/>
            <p:nvPr/>
          </p:nvSpPr>
          <p:spPr>
            <a:xfrm>
              <a:off x="1992630" y="3710463"/>
              <a:ext cx="6858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e 17"/>
            <p:cNvSpPr/>
            <p:nvPr/>
          </p:nvSpPr>
          <p:spPr>
            <a:xfrm>
              <a:off x="2914173" y="3772375"/>
              <a:ext cx="6858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8"/>
            <p:cNvSpPr txBox="1"/>
            <p:nvPr/>
          </p:nvSpPr>
          <p:spPr>
            <a:xfrm>
              <a:off x="3024188" y="3759995"/>
              <a:ext cx="114300" cy="123825"/>
            </a:xfrm>
            <a:prstGeom prst="rect">
              <a:avLst/>
            </a:prstGeom>
            <a:solidFill>
              <a:schemeClr val="bg1"/>
            </a:solidFill>
            <a:ln w="3175">
              <a:solidFill>
                <a:srgbClr val="FF0000"/>
              </a:solidFill>
            </a:ln>
          </p:spPr>
          <p:txBody>
            <a:bodyPr vert="horz" wrap="square" lIns="91440" tIns="45720" rIns="91440" bIns="45720" rtlCol="0" anchor="ctr">
              <a:normAutofit fontScale="25000" lnSpcReduction="20000"/>
            </a:bodyPr>
            <a:lstStyle/>
            <a:p>
              <a:pPr algn="ctr"/>
              <a:r>
                <a:rPr lang="fr-CA" smtClean="0"/>
                <a:t>C</a:t>
              </a:r>
              <a:endParaRPr lang="en-US" dirty="0" smtClean="0"/>
            </a:p>
          </p:txBody>
        </p:sp>
        <p:sp>
          <p:nvSpPr>
            <p:cNvPr id="20" name="ZoneTexte 19"/>
            <p:cNvSpPr txBox="1"/>
            <p:nvPr/>
          </p:nvSpPr>
          <p:spPr>
            <a:xfrm>
              <a:off x="2995613" y="3040857"/>
              <a:ext cx="114300" cy="123825"/>
            </a:xfrm>
            <a:prstGeom prst="rect">
              <a:avLst/>
            </a:prstGeom>
            <a:solidFill>
              <a:schemeClr val="bg1"/>
            </a:solidFill>
            <a:ln w="3175">
              <a:solidFill>
                <a:srgbClr val="FF0000"/>
              </a:solidFill>
            </a:ln>
          </p:spPr>
          <p:txBody>
            <a:bodyPr vert="horz" wrap="square" lIns="91440" tIns="45720" rIns="91440" bIns="45720" rtlCol="0" anchor="ctr">
              <a:normAutofit fontScale="25000" lnSpcReduction="20000"/>
            </a:bodyPr>
            <a:lstStyle/>
            <a:p>
              <a:pPr algn="ctr"/>
              <a:r>
                <a:rPr lang="fr-CA" smtClean="0"/>
                <a:t>B</a:t>
              </a:r>
              <a:endParaRPr lang="en-US" dirty="0" smtClean="0"/>
            </a:p>
          </p:txBody>
        </p:sp>
        <p:sp>
          <p:nvSpPr>
            <p:cNvPr id="21" name="ZoneTexte 20"/>
            <p:cNvSpPr txBox="1"/>
            <p:nvPr/>
          </p:nvSpPr>
          <p:spPr>
            <a:xfrm>
              <a:off x="1862138" y="3709988"/>
              <a:ext cx="114300" cy="123825"/>
            </a:xfrm>
            <a:prstGeom prst="rect">
              <a:avLst/>
            </a:prstGeom>
            <a:solidFill>
              <a:schemeClr val="bg1"/>
            </a:solidFill>
            <a:ln w="3175">
              <a:solidFill>
                <a:srgbClr val="FF0000"/>
              </a:solidFill>
            </a:ln>
          </p:spPr>
          <p:txBody>
            <a:bodyPr vert="horz" wrap="square" lIns="91440" tIns="45720" rIns="91440" bIns="45720" rtlCol="0" anchor="ctr">
              <a:normAutofit fontScale="25000" lnSpcReduction="20000"/>
            </a:bodyPr>
            <a:lstStyle/>
            <a:p>
              <a:pPr algn="ctr"/>
              <a:r>
                <a:rPr lang="fr-CA" smtClean="0"/>
                <a:t>A</a:t>
              </a:r>
              <a:endParaRPr lang="en-US" dirty="0" smtClean="0"/>
            </a:p>
          </p:txBody>
        </p:sp>
      </p:grpSp>
      <p:sp>
        <p:nvSpPr>
          <p:cNvPr id="26" name="ZoneTexte 25"/>
          <p:cNvSpPr txBox="1"/>
          <p:nvPr/>
        </p:nvSpPr>
        <p:spPr>
          <a:xfrm>
            <a:off x="480941" y="1792148"/>
            <a:ext cx="3497580" cy="419100"/>
          </a:xfrm>
          <a:prstGeom prst="rect">
            <a:avLst/>
          </a:prstGeom>
        </p:spPr>
        <p:txBody>
          <a:bodyPr vert="horz" wrap="square" lIns="91440" tIns="45720" rIns="91440" bIns="45720" rtlCol="0" anchor="ctr">
            <a:noAutofit/>
          </a:bodyPr>
          <a:lstStyle/>
          <a:p>
            <a:r>
              <a:rPr lang="fr-CA" sz="1400">
                <a:solidFill>
                  <a:schemeClr val="tx2">
                    <a:lumMod val="75000"/>
                  </a:schemeClr>
                </a:solidFill>
                <a:latin typeface="Arial" panose="020B0604020202020204" pitchFamily="34" charset="0"/>
                <a:cs typeface="Arial" panose="020B0604020202020204" pitchFamily="34" charset="0"/>
              </a:rPr>
              <a:t>Path Length = (A</a:t>
            </a:r>
            <a:r>
              <a:rPr lang="fr-CA" sz="1400" baseline="-25000">
                <a:solidFill>
                  <a:schemeClr val="tx2">
                    <a:lumMod val="75000"/>
                  </a:schemeClr>
                </a:solidFill>
                <a:latin typeface="Arial" panose="020B0604020202020204" pitchFamily="34" charset="0"/>
                <a:cs typeface="Arial" panose="020B0604020202020204" pitchFamily="34" charset="0"/>
              </a:rPr>
              <a:t>i</a:t>
            </a:r>
            <a:r>
              <a:rPr lang="fr-CA" sz="1400">
                <a:solidFill>
                  <a:schemeClr val="tx2">
                    <a:lumMod val="75000"/>
                  </a:schemeClr>
                </a:solidFill>
                <a:latin typeface="Arial" panose="020B0604020202020204" pitchFamily="34" charset="0"/>
                <a:cs typeface="Arial" panose="020B0604020202020204" pitchFamily="34" charset="0"/>
              </a:rPr>
              <a:t>+B</a:t>
            </a:r>
            <a:r>
              <a:rPr lang="fr-CA" sz="1400" baseline="-25000">
                <a:solidFill>
                  <a:schemeClr val="tx2">
                    <a:lumMod val="75000"/>
                  </a:schemeClr>
                </a:solidFill>
                <a:latin typeface="Arial" panose="020B0604020202020204" pitchFamily="34" charset="0"/>
                <a:cs typeface="Arial" panose="020B0604020202020204" pitchFamily="34" charset="0"/>
              </a:rPr>
              <a:t>i</a:t>
            </a:r>
            <a:r>
              <a:rPr lang="fr-CA" sz="1400">
                <a:solidFill>
                  <a:schemeClr val="tx2">
                    <a:lumMod val="75000"/>
                  </a:schemeClr>
                </a:solidFill>
                <a:latin typeface="Arial" panose="020B0604020202020204" pitchFamily="34" charset="0"/>
                <a:cs typeface="Arial" panose="020B0604020202020204" pitchFamily="34" charset="0"/>
              </a:rPr>
              <a:t>+C) – (A</a:t>
            </a:r>
            <a:r>
              <a:rPr lang="fr-CA" sz="1400" baseline="-25000">
                <a:solidFill>
                  <a:schemeClr val="tx2">
                    <a:lumMod val="75000"/>
                  </a:schemeClr>
                </a:solidFill>
                <a:latin typeface="Arial" panose="020B0604020202020204" pitchFamily="34" charset="0"/>
                <a:cs typeface="Arial" panose="020B0604020202020204" pitchFamily="34" charset="0"/>
              </a:rPr>
              <a:t>i</a:t>
            </a:r>
            <a:r>
              <a:rPr lang="fr-CA" sz="1400">
                <a:solidFill>
                  <a:schemeClr val="tx2">
                    <a:lumMod val="75000"/>
                  </a:schemeClr>
                </a:solidFill>
                <a:latin typeface="Arial" panose="020B0604020202020204" pitchFamily="34" charset="0"/>
                <a:cs typeface="Arial" panose="020B0604020202020204" pitchFamily="34" charset="0"/>
              </a:rPr>
              <a:t>'+B</a:t>
            </a:r>
            <a:r>
              <a:rPr lang="fr-CA" sz="1400" baseline="-25000">
                <a:solidFill>
                  <a:schemeClr val="tx2">
                    <a:lumMod val="75000"/>
                  </a:schemeClr>
                </a:solidFill>
                <a:latin typeface="Arial" panose="020B0604020202020204" pitchFamily="34" charset="0"/>
                <a:cs typeface="Arial" panose="020B0604020202020204" pitchFamily="34" charset="0"/>
              </a:rPr>
              <a:t>i</a:t>
            </a:r>
            <a:r>
              <a:rPr lang="fr-CA" sz="1400">
                <a:solidFill>
                  <a:schemeClr val="tx2">
                    <a:lumMod val="75000"/>
                  </a:schemeClr>
                </a:solidFill>
                <a:latin typeface="Arial" panose="020B0604020202020204" pitchFamily="34" charset="0"/>
                <a:cs typeface="Arial" panose="020B0604020202020204" pitchFamily="34" charset="0"/>
              </a:rPr>
              <a:t>'+C</a:t>
            </a:r>
            <a:r>
              <a:rPr lang="fr-CA" sz="1400" smtClean="0">
                <a:solidFill>
                  <a:schemeClr val="tx2">
                    <a:lumMod val="75000"/>
                  </a:schemeClr>
                </a:solidFill>
                <a:latin typeface="Arial" panose="020B0604020202020204" pitchFamily="34" charset="0"/>
                <a:cs typeface="Arial" panose="020B0604020202020204" pitchFamily="34" charset="0"/>
              </a:rPr>
              <a:t>')</a:t>
            </a:r>
            <a:endParaRPr lang="fr-CA" sz="1400">
              <a:solidFill>
                <a:schemeClr val="tx2">
                  <a:lumMod val="75000"/>
                </a:schemeClr>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5"/>
          <a:stretch>
            <a:fillRect/>
          </a:stretch>
        </p:blipFill>
        <p:spPr>
          <a:xfrm>
            <a:off x="6780238" y="1194011"/>
            <a:ext cx="2051682" cy="2390858"/>
          </a:xfrm>
          <a:prstGeom prst="rect">
            <a:avLst/>
          </a:prstGeom>
        </p:spPr>
      </p:pic>
      <p:sp>
        <p:nvSpPr>
          <p:cNvPr id="24" name="ZoneTexte 23"/>
          <p:cNvSpPr txBox="1"/>
          <p:nvPr/>
        </p:nvSpPr>
        <p:spPr>
          <a:xfrm>
            <a:off x="1005021" y="4449955"/>
            <a:ext cx="1677723" cy="363870"/>
          </a:xfrm>
          <a:prstGeom prst="rect">
            <a:avLst/>
          </a:prstGeom>
        </p:spPr>
        <p:txBody>
          <a:bodyPr vert="horz" wrap="square" lIns="91440" tIns="45720" rIns="91440" bIns="45720" rtlCol="0" anchor="ctr">
            <a:noAutofit/>
          </a:bodyPr>
          <a:lstStyle/>
          <a:p>
            <a:r>
              <a:rPr lang="fr-CA" sz="1400" smtClean="0">
                <a:solidFill>
                  <a:schemeClr val="tx2">
                    <a:lumMod val="75000"/>
                  </a:schemeClr>
                </a:solidFill>
                <a:latin typeface="Arial" panose="020B0604020202020204" pitchFamily="34" charset="0"/>
                <a:cs typeface="Arial" panose="020B0604020202020204" pitchFamily="34" charset="0"/>
              </a:rPr>
              <a:t>24 different paths</a:t>
            </a:r>
            <a:endParaRPr lang="fr-CA" sz="1400">
              <a:solidFill>
                <a:schemeClr val="tx2">
                  <a:lumMod val="75000"/>
                </a:schemeClr>
              </a:solidFill>
              <a:latin typeface="Arial" panose="020B0604020202020204" pitchFamily="34" charset="0"/>
              <a:cs typeface="Arial" panose="020B0604020202020204" pitchFamily="34" charset="0"/>
            </a:endParaRPr>
          </a:p>
        </p:txBody>
      </p:sp>
      <p:sp>
        <p:nvSpPr>
          <p:cNvPr id="25" name="ZoneTexte 24"/>
          <p:cNvSpPr txBox="1"/>
          <p:nvPr/>
        </p:nvSpPr>
        <p:spPr>
          <a:xfrm>
            <a:off x="3897469" y="3868064"/>
            <a:ext cx="3365774" cy="1082040"/>
          </a:xfrm>
          <a:prstGeom prst="rect">
            <a:avLst/>
          </a:prstGeom>
        </p:spPr>
        <p:txBody>
          <a:bodyPr vert="horz" wrap="square" lIns="91440" tIns="45720" rIns="91440" bIns="45720" rtlCol="0" anchor="ctr">
            <a:noAutofit/>
          </a:bodyPr>
          <a:lstStyle/>
          <a:p>
            <a:r>
              <a:rPr lang="en-US" sz="1400" dirty="0" smtClean="0">
                <a:solidFill>
                  <a:schemeClr val="tx2">
                    <a:lumMod val="75000"/>
                  </a:schemeClr>
                </a:solidFill>
                <a:latin typeface="Arial" panose="020B0604020202020204" pitchFamily="34" charset="0"/>
                <a:cs typeface="Arial" panose="020B0604020202020204" pitchFamily="34" charset="0"/>
              </a:rPr>
              <a:t>Over 230 cases</a:t>
            </a:r>
          </a:p>
          <a:p>
            <a:pPr marL="742950" lvl="1" indent="-285750">
              <a:buFont typeface="Arial" panose="020B0604020202020204" pitchFamily="34" charset="0"/>
              <a:buChar char="•"/>
            </a:pPr>
            <a:r>
              <a:rPr lang="en-US" sz="1400" dirty="0" smtClean="0">
                <a:solidFill>
                  <a:schemeClr val="tx2">
                    <a:lumMod val="75000"/>
                  </a:schemeClr>
                </a:solidFill>
                <a:latin typeface="Arial" panose="020B0604020202020204" pitchFamily="34" charset="0"/>
                <a:cs typeface="Arial" panose="020B0604020202020204" pitchFamily="34" charset="0"/>
              </a:rPr>
              <a:t>Multi angles</a:t>
            </a:r>
          </a:p>
          <a:p>
            <a:pPr marL="742950" lvl="1" indent="-285750">
              <a:buFont typeface="Arial" panose="020B0604020202020204" pitchFamily="34" charset="0"/>
              <a:buChar char="•"/>
            </a:pPr>
            <a:r>
              <a:rPr lang="en-US" sz="1400" dirty="0" smtClean="0">
                <a:solidFill>
                  <a:schemeClr val="tx2">
                    <a:lumMod val="75000"/>
                  </a:schemeClr>
                </a:solidFill>
                <a:latin typeface="Arial" panose="020B0604020202020204" pitchFamily="34" charset="0"/>
                <a:cs typeface="Arial" panose="020B0604020202020204" pitchFamily="34" charset="0"/>
              </a:rPr>
              <a:t>Different Operating Conditions</a:t>
            </a:r>
          </a:p>
          <a:p>
            <a:pPr marL="742950" lvl="1" indent="-285750">
              <a:buFont typeface="Arial" panose="020B0604020202020204" pitchFamily="34" charset="0"/>
              <a:buChar char="•"/>
            </a:pPr>
            <a:r>
              <a:rPr lang="en-US" sz="1400" dirty="0" smtClean="0">
                <a:solidFill>
                  <a:schemeClr val="tx2">
                    <a:lumMod val="75000"/>
                  </a:schemeClr>
                </a:solidFill>
                <a:latin typeface="Arial" panose="020B0604020202020204" pitchFamily="34" charset="0"/>
                <a:cs typeface="Arial" panose="020B0604020202020204" pitchFamily="34" charset="0"/>
              </a:rPr>
              <a:t>5BG .op2 file size</a:t>
            </a:r>
          </a:p>
        </p:txBody>
      </p:sp>
      <p:sp>
        <p:nvSpPr>
          <p:cNvPr id="27" name="ZoneTexte 26"/>
          <p:cNvSpPr txBox="1"/>
          <p:nvPr/>
        </p:nvSpPr>
        <p:spPr>
          <a:xfrm>
            <a:off x="6869271" y="3665156"/>
            <a:ext cx="1987561" cy="347875"/>
          </a:xfrm>
          <a:prstGeom prst="rect">
            <a:avLst/>
          </a:prstGeom>
        </p:spPr>
        <p:txBody>
          <a:bodyPr vert="horz" wrap="square" lIns="91440" tIns="45720" rIns="91440" bIns="45720" rtlCol="0" anchor="ctr">
            <a:noAutofit/>
          </a:bodyPr>
          <a:lstStyle/>
          <a:p>
            <a:r>
              <a:rPr lang="fr-CA" sz="1400" smtClean="0">
                <a:solidFill>
                  <a:schemeClr val="tx2">
                    <a:lumMod val="75000"/>
                  </a:schemeClr>
                </a:solidFill>
                <a:latin typeface="Arial" panose="020B0604020202020204" pitchFamily="34" charset="0"/>
                <a:cs typeface="Arial" panose="020B0604020202020204" pitchFamily="34" charset="0"/>
              </a:rPr>
              <a:t>Results sent to Excel</a:t>
            </a:r>
            <a:endParaRPr lang="fr-CA" sz="140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609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48A72F1-2D15-40DF-98F7-68C396D8DEC1}" type="slidenum">
              <a:rPr lang="en-CA" smtClean="0"/>
              <a:t>19</a:t>
            </a:fld>
            <a:endParaRPr lang="en-CA"/>
          </a:p>
        </p:txBody>
      </p:sp>
      <p:sp>
        <p:nvSpPr>
          <p:cNvPr id="4" name="Title 3"/>
          <p:cNvSpPr>
            <a:spLocks noGrp="1"/>
          </p:cNvSpPr>
          <p:nvPr>
            <p:ph type="title"/>
          </p:nvPr>
        </p:nvSpPr>
        <p:spPr/>
        <p:txBody>
          <a:bodyPr>
            <a:normAutofit/>
          </a:bodyPr>
          <a:lstStyle/>
          <a:p>
            <a:r>
              <a:rPr lang="en-US" noProof="0" dirty="0" smtClean="0"/>
              <a:t>Example 2</a:t>
            </a:r>
            <a:endParaRPr lang="en-US" noProof="0" dirty="0"/>
          </a:p>
        </p:txBody>
      </p:sp>
      <p:sp>
        <p:nvSpPr>
          <p:cNvPr id="6" name="Content Placeholder 1"/>
          <p:cNvSpPr>
            <a:spLocks noGrp="1"/>
          </p:cNvSpPr>
          <p:nvPr>
            <p:ph idx="1"/>
          </p:nvPr>
        </p:nvSpPr>
        <p:spPr>
          <a:xfrm>
            <a:off x="611561" y="987574"/>
            <a:ext cx="4013780" cy="3744445"/>
          </a:xfrm>
        </p:spPr>
        <p:txBody>
          <a:bodyPr/>
          <a:lstStyle/>
          <a:p>
            <a:pPr marL="0" indent="0">
              <a:buNone/>
            </a:pPr>
            <a:endParaRPr lang="en-US" sz="1400" b="0" noProof="0" dirty="0" smtClean="0"/>
          </a:p>
          <a:p>
            <a:pPr marL="0" indent="0">
              <a:buNone/>
            </a:pPr>
            <a:r>
              <a:rPr lang="en-US" sz="1400" noProof="0" dirty="0" smtClean="0"/>
              <a:t>Calculate in-plane displacements</a:t>
            </a:r>
            <a:r>
              <a:rPr lang="en-US" sz="1400" noProof="0" dirty="0" smtClean="0">
                <a:solidFill>
                  <a:schemeClr val="accent6"/>
                </a:solidFill>
              </a:rPr>
              <a:t> </a:t>
            </a:r>
          </a:p>
        </p:txBody>
      </p:sp>
      <p:sp>
        <p:nvSpPr>
          <p:cNvPr id="7" name="ZoneTexte 6"/>
          <p:cNvSpPr txBox="1"/>
          <p:nvPr/>
        </p:nvSpPr>
        <p:spPr>
          <a:xfrm>
            <a:off x="708660" y="2485390"/>
            <a:ext cx="4152900" cy="1088390"/>
          </a:xfrm>
          <a:prstGeom prst="rect">
            <a:avLst/>
          </a:prstGeom>
        </p:spPr>
        <p:txBody>
          <a:bodyPr vert="horz" wrap="square" lIns="91440" tIns="45720" rIns="91440" bIns="45720" rtlCol="0" anchor="ctr">
            <a:noAutofit/>
          </a:bodyPr>
          <a:lstStyle/>
          <a:p>
            <a:r>
              <a:rPr lang="fr-CA" sz="1400" smtClean="0">
                <a:solidFill>
                  <a:schemeClr val="tx2">
                    <a:lumMod val="75000"/>
                  </a:schemeClr>
                </a:solidFill>
                <a:latin typeface="Arial" panose="020B0604020202020204" pitchFamily="34" charset="0"/>
                <a:cs typeface="Arial" panose="020B0604020202020204" pitchFamily="34" charset="0"/>
              </a:rPr>
              <a:t>"Fridge door" open panel case</a:t>
            </a:r>
          </a:p>
          <a:p>
            <a:pPr marL="285750" indent="-285750">
              <a:buFont typeface="Arial" panose="020B0604020202020204" pitchFamily="34" charset="0"/>
              <a:buChar char="•"/>
            </a:pPr>
            <a:r>
              <a:rPr lang="fr-CA" sz="1400" smtClean="0">
                <a:solidFill>
                  <a:schemeClr val="tx2">
                    <a:lumMod val="75000"/>
                  </a:schemeClr>
                </a:solidFill>
                <a:latin typeface="Arial" panose="020B0604020202020204" pitchFamily="34" charset="0"/>
                <a:cs typeface="Arial" panose="020B0604020202020204" pitchFamily="34" charset="0"/>
              </a:rPr>
              <a:t>In-plane displacement resultant calculated for nodes on door opening</a:t>
            </a:r>
          </a:p>
        </p:txBody>
      </p:sp>
      <p:pic>
        <p:nvPicPr>
          <p:cNvPr id="12" name="Image 11"/>
          <p:cNvPicPr>
            <a:picLocks noChangeAspect="1"/>
          </p:cNvPicPr>
          <p:nvPr/>
        </p:nvPicPr>
        <p:blipFill>
          <a:blip r:embed="rId3"/>
          <a:stretch>
            <a:fillRect/>
          </a:stretch>
        </p:blipFill>
        <p:spPr>
          <a:xfrm>
            <a:off x="5064548" y="955545"/>
            <a:ext cx="2364952" cy="1645714"/>
          </a:xfrm>
          <a:prstGeom prst="rect">
            <a:avLst/>
          </a:prstGeom>
        </p:spPr>
      </p:pic>
      <p:pic>
        <p:nvPicPr>
          <p:cNvPr id="13" name="Image 12"/>
          <p:cNvPicPr>
            <a:picLocks noChangeAspect="1"/>
          </p:cNvPicPr>
          <p:nvPr/>
        </p:nvPicPr>
        <p:blipFill>
          <a:blip r:embed="rId4"/>
          <a:stretch>
            <a:fillRect/>
          </a:stretch>
        </p:blipFill>
        <p:spPr>
          <a:xfrm>
            <a:off x="5060137" y="2857361"/>
            <a:ext cx="2369363" cy="1628937"/>
          </a:xfrm>
          <a:prstGeom prst="rect">
            <a:avLst/>
          </a:prstGeom>
        </p:spPr>
      </p:pic>
    </p:spTree>
    <p:extLst>
      <p:ext uri="{BB962C8B-B14F-4D97-AF65-F5344CB8AC3E}">
        <p14:creationId xmlns:p14="http://schemas.microsoft.com/office/powerpoint/2010/main" val="2782343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87575"/>
            <a:ext cx="8352928" cy="3600400"/>
          </a:xfrm>
        </p:spPr>
        <p:txBody>
          <a:bodyPr/>
          <a:lstStyle/>
          <a:p>
            <a:endParaRPr lang="en-US" sz="1400" b="0" noProof="0" dirty="0" smtClean="0"/>
          </a:p>
          <a:p>
            <a:r>
              <a:rPr lang="en-US" sz="1400" b="0" noProof="0" dirty="0" smtClean="0"/>
              <a:t>API Overview</a:t>
            </a:r>
          </a:p>
          <a:p>
            <a:r>
              <a:rPr lang="en-US" sz="1400" b="0" noProof="0" dirty="0" smtClean="0"/>
              <a:t>API vs Program File</a:t>
            </a:r>
          </a:p>
          <a:p>
            <a:r>
              <a:rPr lang="en-US" sz="1400" b="0" noProof="0" dirty="0" smtClean="0"/>
              <a:t>Why use API?</a:t>
            </a:r>
          </a:p>
          <a:p>
            <a:r>
              <a:rPr lang="en-US" sz="1400" b="0" noProof="0" dirty="0" smtClean="0"/>
              <a:t>API Programming Interface</a:t>
            </a:r>
          </a:p>
          <a:p>
            <a:r>
              <a:rPr lang="en-US" sz="1400" b="0" noProof="0" dirty="0" smtClean="0"/>
              <a:t>The Type Library</a:t>
            </a:r>
          </a:p>
          <a:p>
            <a:r>
              <a:rPr lang="en-US" sz="1400" b="0" noProof="0" dirty="0" smtClean="0"/>
              <a:t>Resources</a:t>
            </a:r>
          </a:p>
          <a:p>
            <a:r>
              <a:rPr lang="en-US" sz="1400" b="0" noProof="0" dirty="0" smtClean="0"/>
              <a:t>Demo 1: Create user commands and keyboard shortcuts</a:t>
            </a:r>
          </a:p>
          <a:p>
            <a:r>
              <a:rPr lang="en-US" sz="1400" b="0" noProof="0" dirty="0" smtClean="0"/>
              <a:t>Demo 2: Drive Femap from Excel (extract from Femap to Excel, modify in Excel, then update to Femap)</a:t>
            </a:r>
          </a:p>
          <a:p>
            <a:r>
              <a:rPr lang="en-US" sz="1400" b="0" noProof="0" dirty="0" smtClean="0"/>
              <a:t>Example 1: Path Length calculation on an antenna dish</a:t>
            </a:r>
          </a:p>
          <a:p>
            <a:r>
              <a:rPr lang="en-US" sz="1400" b="0" noProof="0" dirty="0" smtClean="0"/>
              <a:t>Example 2: Calculate in-plane displacements</a:t>
            </a:r>
          </a:p>
          <a:p>
            <a:pPr marL="0" indent="0">
              <a:buNone/>
            </a:pPr>
            <a:endParaRPr lang="en-US" sz="1400" b="0" noProof="0" dirty="0" smtClean="0"/>
          </a:p>
        </p:txBody>
      </p:sp>
      <p:sp>
        <p:nvSpPr>
          <p:cNvPr id="3" name="Slide Number Placeholder 2"/>
          <p:cNvSpPr>
            <a:spLocks noGrp="1"/>
          </p:cNvSpPr>
          <p:nvPr>
            <p:ph type="sldNum" sz="quarter" idx="12"/>
          </p:nvPr>
        </p:nvSpPr>
        <p:spPr/>
        <p:txBody>
          <a:bodyPr/>
          <a:lstStyle/>
          <a:p>
            <a:fld id="{848A72F1-2D15-40DF-98F7-68C396D8DEC1}" type="slidenum">
              <a:rPr lang="en-CA" smtClean="0"/>
              <a:t>2</a:t>
            </a:fld>
            <a:endParaRPr lang="en-CA"/>
          </a:p>
        </p:txBody>
      </p:sp>
      <p:sp>
        <p:nvSpPr>
          <p:cNvPr id="4" name="Title 3"/>
          <p:cNvSpPr>
            <a:spLocks noGrp="1"/>
          </p:cNvSpPr>
          <p:nvPr>
            <p:ph type="title"/>
          </p:nvPr>
        </p:nvSpPr>
        <p:spPr/>
        <p:txBody>
          <a:bodyPr/>
          <a:lstStyle/>
          <a:p>
            <a:r>
              <a:rPr lang="en-US" noProof="0" dirty="0" smtClean="0"/>
              <a:t>Agenda</a:t>
            </a:r>
            <a:endParaRPr lang="en-US" noProof="0" dirty="0"/>
          </a:p>
        </p:txBody>
      </p:sp>
    </p:spTree>
    <p:extLst>
      <p:ext uri="{BB962C8B-B14F-4D97-AF65-F5344CB8AC3E}">
        <p14:creationId xmlns:p14="http://schemas.microsoft.com/office/powerpoint/2010/main" val="1687391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48A72F1-2D15-40DF-98F7-68C396D8DEC1}" type="slidenum">
              <a:rPr lang="en-CA" smtClean="0"/>
              <a:t>20</a:t>
            </a:fld>
            <a:endParaRPr lang="en-CA"/>
          </a:p>
        </p:txBody>
      </p:sp>
      <p:sp>
        <p:nvSpPr>
          <p:cNvPr id="4" name="Title 3"/>
          <p:cNvSpPr>
            <a:spLocks noGrp="1"/>
          </p:cNvSpPr>
          <p:nvPr>
            <p:ph type="title"/>
          </p:nvPr>
        </p:nvSpPr>
        <p:spPr/>
        <p:txBody>
          <a:bodyPr>
            <a:normAutofit/>
          </a:bodyPr>
          <a:lstStyle/>
          <a:p>
            <a:r>
              <a:rPr lang="en-US" noProof="0" dirty="0" smtClean="0"/>
              <a:t>Example 2</a:t>
            </a:r>
            <a:endParaRPr lang="en-US" noProof="0" dirty="0"/>
          </a:p>
        </p:txBody>
      </p:sp>
      <p:sp>
        <p:nvSpPr>
          <p:cNvPr id="6" name="Content Placeholder 1"/>
          <p:cNvSpPr>
            <a:spLocks noGrp="1"/>
          </p:cNvSpPr>
          <p:nvPr>
            <p:ph idx="1"/>
          </p:nvPr>
        </p:nvSpPr>
        <p:spPr>
          <a:xfrm>
            <a:off x="611561" y="987574"/>
            <a:ext cx="4013780" cy="3744445"/>
          </a:xfrm>
        </p:spPr>
        <p:txBody>
          <a:bodyPr/>
          <a:lstStyle/>
          <a:p>
            <a:pPr marL="0" indent="0">
              <a:buNone/>
            </a:pPr>
            <a:r>
              <a:rPr lang="en-US" sz="1400" noProof="0" dirty="0" smtClean="0"/>
              <a:t>Calculate in-plane displacements</a:t>
            </a:r>
            <a:r>
              <a:rPr lang="en-US" sz="1400" noProof="0" dirty="0" smtClean="0">
                <a:solidFill>
                  <a:schemeClr val="accent6"/>
                </a:solidFill>
              </a:rPr>
              <a:t> </a:t>
            </a:r>
          </a:p>
        </p:txBody>
      </p:sp>
      <p:pic>
        <p:nvPicPr>
          <p:cNvPr id="2" name="Image 1"/>
          <p:cNvPicPr>
            <a:picLocks noChangeAspect="1"/>
          </p:cNvPicPr>
          <p:nvPr/>
        </p:nvPicPr>
        <p:blipFill>
          <a:blip r:embed="rId2"/>
          <a:stretch>
            <a:fillRect/>
          </a:stretch>
        </p:blipFill>
        <p:spPr>
          <a:xfrm>
            <a:off x="5889705" y="1272540"/>
            <a:ext cx="3016789" cy="3061883"/>
          </a:xfrm>
          <a:prstGeom prst="rect">
            <a:avLst/>
          </a:prstGeom>
        </p:spPr>
      </p:pic>
      <p:pic>
        <p:nvPicPr>
          <p:cNvPr id="5" name="Image 4"/>
          <p:cNvPicPr>
            <a:picLocks noChangeAspect="1"/>
          </p:cNvPicPr>
          <p:nvPr/>
        </p:nvPicPr>
        <p:blipFill>
          <a:blip r:embed="rId3"/>
          <a:stretch>
            <a:fillRect/>
          </a:stretch>
        </p:blipFill>
        <p:spPr>
          <a:xfrm>
            <a:off x="4307371" y="1573885"/>
            <a:ext cx="1468590" cy="2160623"/>
          </a:xfrm>
          <a:prstGeom prst="rect">
            <a:avLst/>
          </a:prstGeom>
        </p:spPr>
      </p:pic>
      <p:pic>
        <p:nvPicPr>
          <p:cNvPr id="8" name="Image 7"/>
          <p:cNvPicPr>
            <a:picLocks noChangeAspect="1"/>
          </p:cNvPicPr>
          <p:nvPr/>
        </p:nvPicPr>
        <p:blipFill>
          <a:blip r:embed="rId4"/>
          <a:stretch>
            <a:fillRect/>
          </a:stretch>
        </p:blipFill>
        <p:spPr>
          <a:xfrm>
            <a:off x="1443156" y="1612616"/>
            <a:ext cx="1376243" cy="1773368"/>
          </a:xfrm>
          <a:prstGeom prst="rect">
            <a:avLst/>
          </a:prstGeom>
        </p:spPr>
      </p:pic>
      <p:pic>
        <p:nvPicPr>
          <p:cNvPr id="9" name="Image 8"/>
          <p:cNvPicPr>
            <a:picLocks noChangeAspect="1"/>
          </p:cNvPicPr>
          <p:nvPr/>
        </p:nvPicPr>
        <p:blipFill>
          <a:blip r:embed="rId5"/>
          <a:stretch>
            <a:fillRect/>
          </a:stretch>
        </p:blipFill>
        <p:spPr>
          <a:xfrm>
            <a:off x="480417" y="3500653"/>
            <a:ext cx="3535323" cy="718849"/>
          </a:xfrm>
          <a:prstGeom prst="rect">
            <a:avLst/>
          </a:prstGeom>
        </p:spPr>
      </p:pic>
      <p:pic>
        <p:nvPicPr>
          <p:cNvPr id="10" name="Image 9"/>
          <p:cNvPicPr>
            <a:picLocks noChangeAspect="1"/>
          </p:cNvPicPr>
          <p:nvPr/>
        </p:nvPicPr>
        <p:blipFill>
          <a:blip r:embed="rId6"/>
          <a:stretch>
            <a:fillRect/>
          </a:stretch>
        </p:blipFill>
        <p:spPr>
          <a:xfrm>
            <a:off x="488991" y="4297837"/>
            <a:ext cx="3519129" cy="723668"/>
          </a:xfrm>
          <a:prstGeom prst="rect">
            <a:avLst/>
          </a:prstGeom>
        </p:spPr>
      </p:pic>
      <p:sp>
        <p:nvSpPr>
          <p:cNvPr id="14" name="Flèche courbée vers la droite 13"/>
          <p:cNvSpPr/>
          <p:nvPr/>
        </p:nvSpPr>
        <p:spPr>
          <a:xfrm>
            <a:off x="114300" y="3855720"/>
            <a:ext cx="281940" cy="8991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lèche à angle droit 15"/>
          <p:cNvSpPr/>
          <p:nvPr/>
        </p:nvSpPr>
        <p:spPr>
          <a:xfrm>
            <a:off x="4137660" y="3947160"/>
            <a:ext cx="937260" cy="617220"/>
          </a:xfrm>
          <a:prstGeom prst="bentUpArrow">
            <a:avLst>
              <a:gd name="adj1" fmla="val 12500"/>
              <a:gd name="adj2" fmla="val 1666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èche courbée vers le bas 16"/>
          <p:cNvSpPr/>
          <p:nvPr/>
        </p:nvSpPr>
        <p:spPr>
          <a:xfrm>
            <a:off x="5196840" y="845820"/>
            <a:ext cx="1653540" cy="3429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ZoneTexte 17"/>
          <p:cNvSpPr txBox="1"/>
          <p:nvPr/>
        </p:nvSpPr>
        <p:spPr>
          <a:xfrm>
            <a:off x="1226820" y="1546860"/>
            <a:ext cx="335280" cy="281940"/>
          </a:xfrm>
          <a:prstGeom prst="rect">
            <a:avLst/>
          </a:prstGeom>
        </p:spPr>
        <p:txBody>
          <a:bodyPr vert="horz" wrap="square" lIns="91440" tIns="45720" rIns="91440" bIns="45720" rtlCol="0" anchor="ctr">
            <a:normAutofit fontScale="32500" lnSpcReduction="20000"/>
          </a:bodyPr>
          <a:lstStyle/>
          <a:p>
            <a:r>
              <a:rPr lang="fr-CA" sz="4000" b="1" smtClean="0">
                <a:solidFill>
                  <a:srgbClr val="FF0000"/>
                </a:solidFill>
              </a:rPr>
              <a:t>1</a:t>
            </a:r>
            <a:endParaRPr lang="en-US" b="1" dirty="0" smtClean="0">
              <a:solidFill>
                <a:srgbClr val="FF0000"/>
              </a:solidFill>
            </a:endParaRPr>
          </a:p>
        </p:txBody>
      </p:sp>
      <p:sp>
        <p:nvSpPr>
          <p:cNvPr id="19" name="ZoneTexte 18"/>
          <p:cNvSpPr txBox="1"/>
          <p:nvPr/>
        </p:nvSpPr>
        <p:spPr>
          <a:xfrm>
            <a:off x="281940" y="3459480"/>
            <a:ext cx="335280" cy="281940"/>
          </a:xfrm>
          <a:prstGeom prst="rect">
            <a:avLst/>
          </a:prstGeom>
        </p:spPr>
        <p:txBody>
          <a:bodyPr vert="horz" wrap="square" lIns="91440" tIns="45720" rIns="91440" bIns="45720" rtlCol="0" anchor="ctr">
            <a:normAutofit fontScale="32500" lnSpcReduction="20000"/>
          </a:bodyPr>
          <a:lstStyle/>
          <a:p>
            <a:r>
              <a:rPr lang="fr-CA" sz="4000" b="1" smtClean="0">
                <a:solidFill>
                  <a:srgbClr val="FF0000"/>
                </a:solidFill>
              </a:rPr>
              <a:t>2</a:t>
            </a:r>
            <a:endParaRPr lang="en-US" b="1" dirty="0" smtClean="0">
              <a:solidFill>
                <a:srgbClr val="FF0000"/>
              </a:solidFill>
            </a:endParaRPr>
          </a:p>
        </p:txBody>
      </p:sp>
      <p:sp>
        <p:nvSpPr>
          <p:cNvPr id="20" name="ZoneTexte 19"/>
          <p:cNvSpPr txBox="1"/>
          <p:nvPr/>
        </p:nvSpPr>
        <p:spPr>
          <a:xfrm>
            <a:off x="281940" y="4259580"/>
            <a:ext cx="335280" cy="281940"/>
          </a:xfrm>
          <a:prstGeom prst="rect">
            <a:avLst/>
          </a:prstGeom>
        </p:spPr>
        <p:txBody>
          <a:bodyPr vert="horz" wrap="square" lIns="91440" tIns="45720" rIns="91440" bIns="45720" rtlCol="0" anchor="ctr">
            <a:normAutofit fontScale="32500" lnSpcReduction="20000"/>
          </a:bodyPr>
          <a:lstStyle/>
          <a:p>
            <a:r>
              <a:rPr lang="fr-CA" sz="4000" b="1" smtClean="0">
                <a:solidFill>
                  <a:srgbClr val="FF0000"/>
                </a:solidFill>
              </a:rPr>
              <a:t>3</a:t>
            </a:r>
            <a:endParaRPr lang="en-US" b="1" dirty="0" smtClean="0">
              <a:solidFill>
                <a:srgbClr val="FF0000"/>
              </a:solidFill>
            </a:endParaRPr>
          </a:p>
        </p:txBody>
      </p:sp>
      <p:sp>
        <p:nvSpPr>
          <p:cNvPr id="21" name="ZoneTexte 20"/>
          <p:cNvSpPr txBox="1"/>
          <p:nvPr/>
        </p:nvSpPr>
        <p:spPr>
          <a:xfrm>
            <a:off x="4069080" y="1607820"/>
            <a:ext cx="335280" cy="281940"/>
          </a:xfrm>
          <a:prstGeom prst="rect">
            <a:avLst/>
          </a:prstGeom>
        </p:spPr>
        <p:txBody>
          <a:bodyPr vert="horz" wrap="square" lIns="91440" tIns="45720" rIns="91440" bIns="45720" rtlCol="0" anchor="ctr">
            <a:normAutofit fontScale="32500" lnSpcReduction="20000"/>
          </a:bodyPr>
          <a:lstStyle/>
          <a:p>
            <a:r>
              <a:rPr lang="fr-CA" sz="4000" b="1" smtClean="0">
                <a:solidFill>
                  <a:srgbClr val="FF0000"/>
                </a:solidFill>
              </a:rPr>
              <a:t>4</a:t>
            </a:r>
            <a:endParaRPr lang="en-US" b="1" dirty="0" smtClean="0">
              <a:solidFill>
                <a:srgbClr val="FF0000"/>
              </a:solidFill>
            </a:endParaRPr>
          </a:p>
        </p:txBody>
      </p:sp>
      <p:sp>
        <p:nvSpPr>
          <p:cNvPr id="22" name="Flèche à angle droit 21"/>
          <p:cNvSpPr/>
          <p:nvPr/>
        </p:nvSpPr>
        <p:spPr>
          <a:xfrm rot="10800000">
            <a:off x="640080" y="2613660"/>
            <a:ext cx="670560" cy="617220"/>
          </a:xfrm>
          <a:prstGeom prst="bentUpArrow">
            <a:avLst>
              <a:gd name="adj1" fmla="val 12500"/>
              <a:gd name="adj2" fmla="val 1666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223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48A72F1-2D15-40DF-98F7-68C396D8DEC1}" type="slidenum">
              <a:rPr lang="en-CA" smtClean="0"/>
              <a:t>21</a:t>
            </a:fld>
            <a:endParaRPr lang="en-CA"/>
          </a:p>
        </p:txBody>
      </p:sp>
      <p:sp>
        <p:nvSpPr>
          <p:cNvPr id="4" name="Title 3"/>
          <p:cNvSpPr>
            <a:spLocks noGrp="1"/>
          </p:cNvSpPr>
          <p:nvPr>
            <p:ph type="title"/>
          </p:nvPr>
        </p:nvSpPr>
        <p:spPr/>
        <p:txBody>
          <a:bodyPr/>
          <a:lstStyle/>
          <a:p>
            <a:r>
              <a:rPr lang="en-US" noProof="0" dirty="0" smtClean="0"/>
              <a:t>Maya User Tools</a:t>
            </a:r>
            <a:endParaRPr lang="en-US" noProof="0" dirty="0"/>
          </a:p>
        </p:txBody>
      </p:sp>
      <p:pic>
        <p:nvPicPr>
          <p:cNvPr id="6" name="Image 5"/>
          <p:cNvPicPr>
            <a:picLocks noChangeAspect="1"/>
          </p:cNvPicPr>
          <p:nvPr/>
        </p:nvPicPr>
        <p:blipFill>
          <a:blip r:embed="rId3"/>
          <a:stretch>
            <a:fillRect/>
          </a:stretch>
        </p:blipFill>
        <p:spPr>
          <a:xfrm>
            <a:off x="2003666" y="859616"/>
            <a:ext cx="4257816" cy="4217209"/>
          </a:xfrm>
          <a:prstGeom prst="rect">
            <a:avLst/>
          </a:prstGeom>
        </p:spPr>
      </p:pic>
    </p:spTree>
    <p:extLst>
      <p:ext uri="{BB962C8B-B14F-4D97-AF65-F5344CB8AC3E}">
        <p14:creationId xmlns:p14="http://schemas.microsoft.com/office/powerpoint/2010/main" val="2227991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p:cNvSpPr>
            <a:spLocks noGrp="1"/>
          </p:cNvSpPr>
          <p:nvPr>
            <p:ph idx="1"/>
          </p:nvPr>
        </p:nvSpPr>
        <p:spPr>
          <a:xfrm>
            <a:off x="611560" y="987575"/>
            <a:ext cx="7860495" cy="3251916"/>
          </a:xfrm>
        </p:spPr>
        <p:txBody>
          <a:bodyPr/>
          <a:lstStyle/>
          <a:p>
            <a:endParaRPr lang="en-US" b="0" noProof="0" dirty="0" smtClean="0"/>
          </a:p>
          <a:p>
            <a:endParaRPr lang="en-US" b="0" noProof="0" dirty="0" smtClean="0"/>
          </a:p>
          <a:p>
            <a:r>
              <a:rPr lang="en-US" b="0" noProof="0" dirty="0" smtClean="0"/>
              <a:t>API Overview vs Program File</a:t>
            </a:r>
          </a:p>
          <a:p>
            <a:r>
              <a:rPr lang="en-US" b="0" noProof="0" dirty="0" smtClean="0"/>
              <a:t>Interface </a:t>
            </a:r>
          </a:p>
          <a:p>
            <a:r>
              <a:rPr lang="en-US" b="0" noProof="0" dirty="0" smtClean="0"/>
              <a:t>Resources - Custom Tools</a:t>
            </a:r>
          </a:p>
          <a:p>
            <a:r>
              <a:rPr lang="en-US" b="0" noProof="0" dirty="0" smtClean="0"/>
              <a:t>The API lets you customize FEMAP to meet your specific needs</a:t>
            </a:r>
          </a:p>
          <a:p>
            <a:pPr marL="0" indent="0">
              <a:buNone/>
            </a:pPr>
            <a:endParaRPr lang="en-US" b="0" noProof="0" dirty="0" smtClean="0"/>
          </a:p>
          <a:p>
            <a:pPr marL="0" indent="0" algn="ctr">
              <a:buNone/>
            </a:pPr>
            <a:endParaRPr lang="en-US" sz="1600" b="0" noProof="0" dirty="0" smtClean="0"/>
          </a:p>
          <a:p>
            <a:pPr marL="0" indent="0" algn="ctr">
              <a:buNone/>
            </a:pPr>
            <a:r>
              <a:rPr lang="en-US" sz="1600" b="0" noProof="0" dirty="0" smtClean="0"/>
              <a:t>3 day API training available</a:t>
            </a:r>
          </a:p>
          <a:p>
            <a:endParaRPr lang="en-US" sz="1600" b="0" noProof="0" dirty="0" smtClean="0"/>
          </a:p>
          <a:p>
            <a:endParaRPr lang="en-US" b="0" noProof="0" dirty="0" smtClean="0"/>
          </a:p>
          <a:p>
            <a:endParaRPr lang="en-US" b="0" noProof="0" dirty="0"/>
          </a:p>
        </p:txBody>
      </p:sp>
      <p:sp>
        <p:nvSpPr>
          <p:cNvPr id="3" name="Slide Number Placeholder 2"/>
          <p:cNvSpPr>
            <a:spLocks noGrp="1"/>
          </p:cNvSpPr>
          <p:nvPr>
            <p:ph type="sldNum" sz="quarter" idx="12"/>
          </p:nvPr>
        </p:nvSpPr>
        <p:spPr/>
        <p:txBody>
          <a:bodyPr/>
          <a:lstStyle/>
          <a:p>
            <a:fld id="{848A72F1-2D15-40DF-98F7-68C396D8DEC1}" type="slidenum">
              <a:rPr lang="en-CA" smtClean="0"/>
              <a:t>22</a:t>
            </a:fld>
            <a:endParaRPr lang="en-CA"/>
          </a:p>
        </p:txBody>
      </p:sp>
      <p:sp>
        <p:nvSpPr>
          <p:cNvPr id="4" name="Title 3"/>
          <p:cNvSpPr>
            <a:spLocks noGrp="1"/>
          </p:cNvSpPr>
          <p:nvPr>
            <p:ph type="title"/>
          </p:nvPr>
        </p:nvSpPr>
        <p:spPr/>
        <p:txBody>
          <a:bodyPr>
            <a:normAutofit/>
          </a:bodyPr>
          <a:lstStyle/>
          <a:p>
            <a:r>
              <a:rPr lang="en-US" noProof="0" dirty="0" smtClean="0"/>
              <a:t>Summary</a:t>
            </a:r>
            <a:endParaRPr lang="en-US" noProof="0" dirty="0"/>
          </a:p>
        </p:txBody>
      </p:sp>
    </p:spTree>
    <p:extLst>
      <p:ext uri="{BB962C8B-B14F-4D97-AF65-F5344CB8AC3E}">
        <p14:creationId xmlns:p14="http://schemas.microsoft.com/office/powerpoint/2010/main" val="639233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87575"/>
            <a:ext cx="8352928" cy="3600400"/>
          </a:xfrm>
        </p:spPr>
        <p:txBody>
          <a:bodyPr/>
          <a:lstStyle/>
          <a:p>
            <a:endParaRPr lang="en-US" sz="1400" b="0" noProof="0" dirty="0" smtClean="0"/>
          </a:p>
          <a:p>
            <a:pPr marL="0" indent="0">
              <a:buNone/>
            </a:pPr>
            <a:endParaRPr lang="en-US" sz="1400" b="0" noProof="0" dirty="0" smtClean="0"/>
          </a:p>
          <a:p>
            <a:pPr marL="0" indent="0">
              <a:buNone/>
            </a:pPr>
            <a:r>
              <a:rPr lang="en-US" sz="1400" b="0" noProof="0" dirty="0" smtClean="0"/>
              <a:t>Femap provides a robust set of finite element modeling and post-processing functionality. </a:t>
            </a:r>
          </a:p>
          <a:p>
            <a:pPr marL="0" indent="0">
              <a:buNone/>
            </a:pPr>
            <a:r>
              <a:rPr lang="en-US" sz="1400" b="0" noProof="0" dirty="0" smtClean="0"/>
              <a:t>Femap API lets you customize Femap to meet your specific needs. </a:t>
            </a:r>
          </a:p>
          <a:p>
            <a:pPr marL="0" indent="0">
              <a:buNone/>
            </a:pPr>
            <a:endParaRPr lang="en-US" sz="1400" b="0" noProof="0" dirty="0" smtClean="0"/>
          </a:p>
          <a:p>
            <a:pPr marL="0" indent="0">
              <a:buNone/>
            </a:pPr>
            <a:r>
              <a:rPr lang="en-US" sz="1400" b="0" noProof="0" dirty="0" smtClean="0"/>
              <a:t>Femap API is an OLE/COM-based programming interface to Femap. It contains hundreds of functions that can be called from Visual Basic, VBA, C, or C++.</a:t>
            </a:r>
          </a:p>
          <a:p>
            <a:pPr marL="0" indent="0">
              <a:buNone/>
            </a:pPr>
            <a:endParaRPr lang="en-US" sz="1400" b="0" noProof="0" dirty="0" smtClean="0"/>
          </a:p>
          <a:p>
            <a:pPr marL="0" indent="0">
              <a:buNone/>
            </a:pPr>
            <a:r>
              <a:rPr lang="en-US" sz="1400" b="0" noProof="0" dirty="0" smtClean="0"/>
              <a:t>This allows Femap to become a powerful integration program for third party solutions (Excel, Word, </a:t>
            </a:r>
            <a:r>
              <a:rPr lang="en-US" sz="1400" b="0" noProof="0" dirty="0" err="1" smtClean="0"/>
              <a:t>Matlab</a:t>
            </a:r>
            <a:r>
              <a:rPr lang="en-US" sz="1400" b="0" noProof="0" dirty="0" smtClean="0"/>
              <a:t>, </a:t>
            </a:r>
            <a:r>
              <a:rPr lang="en-US" sz="1400" b="0" noProof="0" dirty="0" err="1" smtClean="0"/>
              <a:t>SolidEdge</a:t>
            </a:r>
            <a:r>
              <a:rPr lang="en-US" sz="1400" b="0" noProof="0" dirty="0" smtClean="0"/>
              <a:t>, </a:t>
            </a:r>
            <a:r>
              <a:rPr lang="en-US" sz="1400" b="0" noProof="0" dirty="0" err="1" smtClean="0"/>
              <a:t>Catia</a:t>
            </a:r>
            <a:r>
              <a:rPr lang="en-US" sz="1400" b="0" noProof="0" dirty="0" smtClean="0"/>
              <a:t>, ... ) and significantly increases the portability of data into and out of the program.</a:t>
            </a:r>
          </a:p>
          <a:p>
            <a:pPr marL="0" indent="0">
              <a:buNone/>
            </a:pPr>
            <a:endParaRPr lang="en-US" sz="1400" b="0" noProof="0" dirty="0" smtClean="0"/>
          </a:p>
          <a:p>
            <a:pPr marL="0" indent="0">
              <a:buNone/>
            </a:pPr>
            <a:r>
              <a:rPr lang="en-US" sz="1400" b="0" noProof="0" dirty="0" smtClean="0"/>
              <a:t>Many useful programs are delivered with Femap in an ever expanding library that can be found in the Custom Tools toolbar. Code is provided!</a:t>
            </a:r>
          </a:p>
          <a:p>
            <a:pPr marL="0" indent="0">
              <a:buNone/>
            </a:pPr>
            <a:endParaRPr lang="en-US" sz="1400" b="0" noProof="0" dirty="0" smtClean="0"/>
          </a:p>
        </p:txBody>
      </p:sp>
      <p:sp>
        <p:nvSpPr>
          <p:cNvPr id="3" name="Slide Number Placeholder 2"/>
          <p:cNvSpPr>
            <a:spLocks noGrp="1"/>
          </p:cNvSpPr>
          <p:nvPr>
            <p:ph type="sldNum" sz="quarter" idx="12"/>
          </p:nvPr>
        </p:nvSpPr>
        <p:spPr/>
        <p:txBody>
          <a:bodyPr/>
          <a:lstStyle/>
          <a:p>
            <a:fld id="{848A72F1-2D15-40DF-98F7-68C396D8DEC1}" type="slidenum">
              <a:rPr lang="en-CA" smtClean="0"/>
              <a:t>3</a:t>
            </a:fld>
            <a:endParaRPr lang="en-CA"/>
          </a:p>
        </p:txBody>
      </p:sp>
      <p:sp>
        <p:nvSpPr>
          <p:cNvPr id="4" name="Title 3"/>
          <p:cNvSpPr>
            <a:spLocks noGrp="1"/>
          </p:cNvSpPr>
          <p:nvPr>
            <p:ph type="title"/>
          </p:nvPr>
        </p:nvSpPr>
        <p:spPr/>
        <p:txBody>
          <a:bodyPr/>
          <a:lstStyle/>
          <a:p>
            <a:r>
              <a:rPr lang="en-US" noProof="0" dirty="0" smtClean="0"/>
              <a:t>Overview - Application Programming Interface (API)</a:t>
            </a:r>
            <a:endParaRPr lang="en-US" noProof="0" dirty="0"/>
          </a:p>
        </p:txBody>
      </p:sp>
    </p:spTree>
    <p:extLst>
      <p:ext uri="{BB962C8B-B14F-4D97-AF65-F5344CB8AC3E}">
        <p14:creationId xmlns:p14="http://schemas.microsoft.com/office/powerpoint/2010/main" val="1892168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48A72F1-2D15-40DF-98F7-68C396D8DEC1}" type="slidenum">
              <a:rPr lang="en-CA" smtClean="0"/>
              <a:t>4</a:t>
            </a:fld>
            <a:endParaRPr lang="en-CA"/>
          </a:p>
        </p:txBody>
      </p:sp>
      <p:sp>
        <p:nvSpPr>
          <p:cNvPr id="4" name="Title 3"/>
          <p:cNvSpPr>
            <a:spLocks noGrp="1"/>
          </p:cNvSpPr>
          <p:nvPr>
            <p:ph type="title"/>
          </p:nvPr>
        </p:nvSpPr>
        <p:spPr/>
        <p:txBody>
          <a:bodyPr/>
          <a:lstStyle/>
          <a:p>
            <a:r>
              <a:rPr lang="en-US" noProof="0" dirty="0" smtClean="0"/>
              <a:t>Overview - Femap API </a:t>
            </a:r>
            <a:endParaRPr lang="en-US" noProof="0" dirty="0"/>
          </a:p>
        </p:txBody>
      </p:sp>
      <p:sp>
        <p:nvSpPr>
          <p:cNvPr id="5" name="TextBox 4"/>
          <p:cNvSpPr txBox="1"/>
          <p:nvPr/>
        </p:nvSpPr>
        <p:spPr>
          <a:xfrm>
            <a:off x="1995056" y="1882345"/>
            <a:ext cx="5112327" cy="1852827"/>
          </a:xfrm>
          <a:prstGeom prst="rect">
            <a:avLst/>
          </a:prstGeom>
          <a:solidFill>
            <a:srgbClr val="002060"/>
          </a:solidFill>
          <a:scene3d>
            <a:camera prst="orthographicFront"/>
            <a:lightRig rig="threePt" dir="t"/>
          </a:scene3d>
          <a:sp3d>
            <a:bevelT/>
          </a:sp3d>
        </p:spPr>
        <p:txBody>
          <a:bodyPr wrap="square" lIns="97549" tIns="48774" rIns="97549" bIns="48774" rtlCol="0">
            <a:spAutoFit/>
          </a:bodyPr>
          <a:lstStyle/>
          <a:p>
            <a:r>
              <a:rPr lang="en-US" sz="1900" dirty="0" smtClean="0">
                <a:solidFill>
                  <a:schemeClr val="bg1"/>
                </a:solidFill>
              </a:rPr>
              <a:t>“Our goal is to use Femap and its API to eventually automate the model development process, reducing the time by half through the use of templates, automation and improved access to CAD information.”</a:t>
            </a:r>
          </a:p>
          <a:p>
            <a:r>
              <a:rPr lang="en-US" sz="1900" i="1" dirty="0" smtClean="0">
                <a:solidFill>
                  <a:schemeClr val="bg1"/>
                </a:solidFill>
              </a:rPr>
              <a:t>Glenn Harris, EADS </a:t>
            </a:r>
            <a:r>
              <a:rPr lang="en-US" sz="1900" i="1" dirty="0" err="1" smtClean="0">
                <a:solidFill>
                  <a:schemeClr val="bg1"/>
                </a:solidFill>
              </a:rPr>
              <a:t>Astrium</a:t>
            </a:r>
            <a:r>
              <a:rPr lang="en-US" sz="1900" i="1" dirty="0" smtClean="0">
                <a:solidFill>
                  <a:schemeClr val="bg1"/>
                </a:solidFill>
              </a:rPr>
              <a:t> Satellites UK</a:t>
            </a:r>
            <a:endParaRPr lang="en-US" sz="1900" i="1" dirty="0">
              <a:solidFill>
                <a:schemeClr val="bg1"/>
              </a:solidFill>
            </a:endParaRPr>
          </a:p>
        </p:txBody>
      </p:sp>
    </p:spTree>
    <p:extLst>
      <p:ext uri="{BB962C8B-B14F-4D97-AF65-F5344CB8AC3E}">
        <p14:creationId xmlns:p14="http://schemas.microsoft.com/office/powerpoint/2010/main" val="3067286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87575"/>
            <a:ext cx="8352928" cy="3600400"/>
          </a:xfrm>
        </p:spPr>
        <p:txBody>
          <a:bodyPr/>
          <a:lstStyle/>
          <a:p>
            <a:pPr marL="0" indent="0">
              <a:buNone/>
            </a:pPr>
            <a:endParaRPr lang="en-US" sz="1400" b="0" noProof="0" dirty="0" smtClean="0"/>
          </a:p>
          <a:p>
            <a:pPr marL="0" indent="0">
              <a:buNone/>
            </a:pPr>
            <a:endParaRPr lang="en-US" sz="1400" b="0" noProof="0" dirty="0" smtClean="0"/>
          </a:p>
          <a:p>
            <a:pPr marL="0" indent="0">
              <a:buNone/>
            </a:pPr>
            <a:r>
              <a:rPr lang="en-US" sz="1400" b="0" noProof="0" dirty="0" smtClean="0"/>
              <a:t>As well as the API, Femap also offers a macro capability (program) that allows a series of commands to be recorded, edited and debugged, and played back. This way, you can create custom programs that automate repetitive tasks.</a:t>
            </a:r>
          </a:p>
          <a:p>
            <a:pPr marL="0" indent="0">
              <a:buNone/>
            </a:pPr>
            <a:endParaRPr lang="en-US" sz="1400" b="0" noProof="0" dirty="0" smtClean="0"/>
          </a:p>
          <a:p>
            <a:pPr marL="0" indent="0">
              <a:buNone/>
            </a:pPr>
            <a:r>
              <a:rPr lang="en-US" sz="1400" b="0" noProof="0" dirty="0" smtClean="0"/>
              <a:t>Common usages:</a:t>
            </a:r>
          </a:p>
          <a:p>
            <a:pPr lvl="1"/>
            <a:r>
              <a:rPr lang="en-US" sz="1400" b="0" noProof="0" dirty="0" smtClean="0"/>
              <a:t>Repetitive sequences of commands can be </a:t>
            </a:r>
            <a:br>
              <a:rPr lang="en-US" sz="1400" b="0" noProof="0" dirty="0" smtClean="0"/>
            </a:br>
            <a:r>
              <a:rPr lang="en-US" sz="1400" b="0" noProof="0" dirty="0" smtClean="0"/>
              <a:t>recorded and played back.</a:t>
            </a:r>
          </a:p>
          <a:p>
            <a:pPr lvl="1"/>
            <a:r>
              <a:rPr lang="en-US" sz="1400" b="0" noProof="0" dirty="0" smtClean="0"/>
              <a:t>Program File macros are easily created by the</a:t>
            </a:r>
            <a:br>
              <a:rPr lang="en-US" sz="1400" b="0" noProof="0" dirty="0" smtClean="0"/>
            </a:br>
            <a:r>
              <a:rPr lang="en-US" sz="1400" b="0" noProof="0" dirty="0" smtClean="0"/>
              <a:t>non-programming engineers.</a:t>
            </a:r>
          </a:p>
          <a:p>
            <a:pPr lvl="1"/>
            <a:r>
              <a:rPr lang="en-US" sz="1400" b="0" noProof="0" dirty="0" smtClean="0"/>
              <a:t>Program files can be modified to accept user</a:t>
            </a:r>
            <a:br>
              <a:rPr lang="en-US" sz="1400" b="0" noProof="0" dirty="0" smtClean="0"/>
            </a:br>
            <a:r>
              <a:rPr lang="en-US" sz="1400" b="0" noProof="0" dirty="0" smtClean="0"/>
              <a:t> input and executed from API scripts.</a:t>
            </a:r>
          </a:p>
          <a:p>
            <a:pPr marL="0" indent="0">
              <a:buNone/>
            </a:pPr>
            <a:endParaRPr lang="en-US" sz="1400" b="0" noProof="0" dirty="0" smtClean="0"/>
          </a:p>
        </p:txBody>
      </p:sp>
      <p:sp>
        <p:nvSpPr>
          <p:cNvPr id="3" name="Slide Number Placeholder 2"/>
          <p:cNvSpPr>
            <a:spLocks noGrp="1"/>
          </p:cNvSpPr>
          <p:nvPr>
            <p:ph type="sldNum" sz="quarter" idx="12"/>
          </p:nvPr>
        </p:nvSpPr>
        <p:spPr/>
        <p:txBody>
          <a:bodyPr/>
          <a:lstStyle/>
          <a:p>
            <a:fld id="{848A72F1-2D15-40DF-98F7-68C396D8DEC1}" type="slidenum">
              <a:rPr lang="en-CA" smtClean="0"/>
              <a:t>5</a:t>
            </a:fld>
            <a:endParaRPr lang="en-CA"/>
          </a:p>
        </p:txBody>
      </p:sp>
      <p:sp>
        <p:nvSpPr>
          <p:cNvPr id="4" name="Title 3"/>
          <p:cNvSpPr>
            <a:spLocks noGrp="1"/>
          </p:cNvSpPr>
          <p:nvPr>
            <p:ph type="title"/>
          </p:nvPr>
        </p:nvSpPr>
        <p:spPr/>
        <p:txBody>
          <a:bodyPr/>
          <a:lstStyle/>
          <a:p>
            <a:r>
              <a:rPr lang="en-US" noProof="0" dirty="0" smtClean="0"/>
              <a:t>API vs Program Files</a:t>
            </a:r>
            <a:endParaRPr lang="en-US" noProof="0" dirty="0"/>
          </a:p>
        </p:txBody>
      </p:sp>
      <p:pic>
        <p:nvPicPr>
          <p:cNvPr id="5" name="Image 4"/>
          <p:cNvPicPr>
            <a:picLocks noChangeAspect="1"/>
          </p:cNvPicPr>
          <p:nvPr/>
        </p:nvPicPr>
        <p:blipFill>
          <a:blip r:embed="rId3"/>
          <a:stretch>
            <a:fillRect/>
          </a:stretch>
        </p:blipFill>
        <p:spPr>
          <a:xfrm>
            <a:off x="5797306" y="2168867"/>
            <a:ext cx="2123422" cy="2211374"/>
          </a:xfrm>
          <a:prstGeom prst="rect">
            <a:avLst/>
          </a:prstGeom>
        </p:spPr>
      </p:pic>
    </p:spTree>
    <p:extLst>
      <p:ext uri="{BB962C8B-B14F-4D97-AF65-F5344CB8AC3E}">
        <p14:creationId xmlns:p14="http://schemas.microsoft.com/office/powerpoint/2010/main" val="591352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87575"/>
            <a:ext cx="8352928" cy="3600400"/>
          </a:xfrm>
        </p:spPr>
        <p:txBody>
          <a:bodyPr/>
          <a:lstStyle/>
          <a:p>
            <a:pPr marL="0" indent="0">
              <a:buNone/>
            </a:pPr>
            <a:endParaRPr lang="en-US" sz="1400" noProof="0" dirty="0" smtClean="0"/>
          </a:p>
          <a:p>
            <a:pPr marL="0" indent="0">
              <a:buNone/>
            </a:pPr>
            <a:r>
              <a:rPr lang="en-US" sz="1400" noProof="0" dirty="0" smtClean="0"/>
              <a:t>Ultimately, this is what we want:</a:t>
            </a:r>
          </a:p>
          <a:p>
            <a:pPr marL="0" indent="0">
              <a:buNone/>
            </a:pPr>
            <a:endParaRPr lang="en-US" sz="1400" noProof="0" dirty="0" smtClean="0"/>
          </a:p>
          <a:p>
            <a:pPr marL="0" indent="0">
              <a:buNone/>
            </a:pPr>
            <a:endParaRPr lang="en-US" sz="1400" noProof="0" dirty="0" smtClean="0"/>
          </a:p>
          <a:p>
            <a:pPr marL="0" indent="0">
              <a:buNone/>
            </a:pPr>
            <a:endParaRPr lang="en-US" sz="1400" noProof="0" dirty="0" smtClean="0"/>
          </a:p>
          <a:p>
            <a:pPr marL="0" indent="0">
              <a:buNone/>
            </a:pPr>
            <a:endParaRPr lang="en-US" sz="1400" noProof="0" dirty="0" smtClean="0"/>
          </a:p>
          <a:p>
            <a:pPr marL="0" indent="0">
              <a:buNone/>
            </a:pPr>
            <a:endParaRPr lang="en-US" sz="1400" noProof="0" dirty="0" smtClean="0"/>
          </a:p>
          <a:p>
            <a:pPr marL="0" indent="0">
              <a:buNone/>
            </a:pPr>
            <a:endParaRPr lang="en-US" sz="1400" noProof="0" dirty="0" smtClean="0"/>
          </a:p>
          <a:p>
            <a:pPr marL="0" indent="0">
              <a:buNone/>
            </a:pPr>
            <a:endParaRPr lang="en-US" sz="1400" noProof="0" dirty="0" smtClean="0"/>
          </a:p>
          <a:p>
            <a:pPr marL="0" indent="0">
              <a:buNone/>
            </a:pPr>
            <a:endParaRPr lang="en-US" sz="1400" noProof="0" dirty="0" smtClean="0"/>
          </a:p>
          <a:p>
            <a:pPr marL="0" indent="0">
              <a:buNone/>
            </a:pPr>
            <a:endParaRPr lang="en-US" sz="1400" noProof="0" dirty="0" smtClean="0"/>
          </a:p>
          <a:p>
            <a:pPr marL="0" indent="0">
              <a:buNone/>
            </a:pPr>
            <a:endParaRPr lang="en-US" sz="1400" noProof="0" dirty="0" smtClean="0"/>
          </a:p>
          <a:p>
            <a:pPr marL="0" indent="0">
              <a:buNone/>
            </a:pPr>
            <a:r>
              <a:rPr lang="en-US" sz="1400" noProof="0" dirty="0" smtClean="0"/>
              <a:t>…but we all know that this is utopic.</a:t>
            </a:r>
          </a:p>
          <a:p>
            <a:pPr marL="0" indent="0">
              <a:buNone/>
            </a:pPr>
            <a:endParaRPr lang="en-US" sz="1400" noProof="0" dirty="0" smtClean="0"/>
          </a:p>
          <a:p>
            <a:pPr marL="0" indent="0">
              <a:buNone/>
            </a:pPr>
            <a:endParaRPr lang="en-US" sz="1400" noProof="0" dirty="0" smtClean="0"/>
          </a:p>
          <a:p>
            <a:pPr marL="0" indent="0">
              <a:buNone/>
            </a:pPr>
            <a:endParaRPr lang="en-US" sz="1400" b="0" noProof="0" dirty="0" smtClean="0"/>
          </a:p>
        </p:txBody>
      </p:sp>
      <p:sp>
        <p:nvSpPr>
          <p:cNvPr id="3" name="Slide Number Placeholder 2"/>
          <p:cNvSpPr>
            <a:spLocks noGrp="1"/>
          </p:cNvSpPr>
          <p:nvPr>
            <p:ph type="sldNum" sz="quarter" idx="12"/>
          </p:nvPr>
        </p:nvSpPr>
        <p:spPr/>
        <p:txBody>
          <a:bodyPr/>
          <a:lstStyle/>
          <a:p>
            <a:fld id="{848A72F1-2D15-40DF-98F7-68C396D8DEC1}" type="slidenum">
              <a:rPr lang="en-CA" smtClean="0"/>
              <a:t>6</a:t>
            </a:fld>
            <a:endParaRPr lang="en-CA"/>
          </a:p>
        </p:txBody>
      </p:sp>
      <p:sp>
        <p:nvSpPr>
          <p:cNvPr id="4" name="Title 3"/>
          <p:cNvSpPr>
            <a:spLocks noGrp="1"/>
          </p:cNvSpPr>
          <p:nvPr>
            <p:ph type="title"/>
          </p:nvPr>
        </p:nvSpPr>
        <p:spPr/>
        <p:txBody>
          <a:bodyPr/>
          <a:lstStyle/>
          <a:p>
            <a:r>
              <a:rPr lang="en-US" noProof="0" dirty="0" smtClean="0"/>
              <a:t>Why use API?</a:t>
            </a:r>
            <a:endParaRPr lang="en-US" noProof="0" dirty="0"/>
          </a:p>
        </p:txBody>
      </p:sp>
      <p:pic>
        <p:nvPicPr>
          <p:cNvPr id="10" name="Image 9"/>
          <p:cNvPicPr>
            <a:picLocks noChangeAspect="1"/>
          </p:cNvPicPr>
          <p:nvPr/>
        </p:nvPicPr>
        <p:blipFill rotWithShape="1">
          <a:blip r:embed="rId3"/>
          <a:srcRect r="33074" b="85200"/>
          <a:stretch/>
        </p:blipFill>
        <p:spPr>
          <a:xfrm>
            <a:off x="280950" y="2645878"/>
            <a:ext cx="8683538" cy="1080125"/>
          </a:xfrm>
          <a:prstGeom prst="rect">
            <a:avLst/>
          </a:prstGeom>
        </p:spPr>
      </p:pic>
      <p:pic>
        <p:nvPicPr>
          <p:cNvPr id="11" name="Image 10"/>
          <p:cNvPicPr>
            <a:picLocks noChangeAspect="1"/>
          </p:cNvPicPr>
          <p:nvPr/>
        </p:nvPicPr>
        <p:blipFill rotWithShape="1">
          <a:blip r:embed="rId3"/>
          <a:srcRect l="18205" t="11500" r="55812" b="85367"/>
          <a:stretch/>
        </p:blipFill>
        <p:spPr>
          <a:xfrm>
            <a:off x="1299079" y="1671959"/>
            <a:ext cx="6188509" cy="419726"/>
          </a:xfrm>
          <a:prstGeom prst="rect">
            <a:avLst/>
          </a:prstGeom>
        </p:spPr>
      </p:pic>
      <p:sp>
        <p:nvSpPr>
          <p:cNvPr id="12" name="Rectangle 11"/>
          <p:cNvSpPr/>
          <p:nvPr/>
        </p:nvSpPr>
        <p:spPr>
          <a:xfrm>
            <a:off x="2670629" y="3516735"/>
            <a:ext cx="3214914" cy="2092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Connecteur droit 13"/>
          <p:cNvCxnSpPr/>
          <p:nvPr/>
        </p:nvCxnSpPr>
        <p:spPr>
          <a:xfrm flipV="1">
            <a:off x="5885543" y="2091685"/>
            <a:ext cx="1602045" cy="14250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flipV="1">
            <a:off x="1299079" y="2091685"/>
            <a:ext cx="1376962" cy="14250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421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87575"/>
            <a:ext cx="8352928" cy="3600400"/>
          </a:xfrm>
        </p:spPr>
        <p:txBody>
          <a:bodyPr/>
          <a:lstStyle/>
          <a:p>
            <a:pPr marL="0" indent="0">
              <a:buNone/>
            </a:pPr>
            <a:endParaRPr lang="en-US" sz="1400" noProof="0" dirty="0" smtClean="0"/>
          </a:p>
          <a:p>
            <a:pPr marL="0" indent="0">
              <a:buNone/>
            </a:pPr>
            <a:r>
              <a:rPr lang="en-US" sz="1400" noProof="0" dirty="0" smtClean="0"/>
              <a:t>Real benefits:</a:t>
            </a:r>
          </a:p>
          <a:p>
            <a:pPr lvl="1"/>
            <a:r>
              <a:rPr lang="en-US" sz="1400" b="0" noProof="0" dirty="0" smtClean="0"/>
              <a:t>Automate routine tasks</a:t>
            </a:r>
          </a:p>
          <a:p>
            <a:pPr lvl="1"/>
            <a:r>
              <a:rPr lang="en-US" sz="1400" b="0" noProof="0" dirty="0" smtClean="0"/>
              <a:t>Interact with model data in ways that are not natively available</a:t>
            </a:r>
          </a:p>
          <a:p>
            <a:pPr lvl="1"/>
            <a:r>
              <a:rPr lang="en-US" sz="1400" b="0" noProof="0" dirty="0" smtClean="0"/>
              <a:t>Provide “canned” analysis routines</a:t>
            </a:r>
          </a:p>
          <a:p>
            <a:pPr lvl="1"/>
            <a:r>
              <a:rPr lang="en-US" sz="1400" b="0" noProof="0" dirty="0" smtClean="0"/>
              <a:t>Ensure consistency in analysis methods between engineers by providing a consistent method</a:t>
            </a:r>
          </a:p>
          <a:p>
            <a:pPr lvl="1"/>
            <a:r>
              <a:rPr lang="en-US" sz="1400" b="0" noProof="0" dirty="0" smtClean="0"/>
              <a:t>Enhance the functionality of FEMAP by creating add-in applications</a:t>
            </a:r>
          </a:p>
          <a:p>
            <a:pPr lvl="1"/>
            <a:r>
              <a:rPr lang="en-US" sz="1400" b="0" noProof="0" dirty="0" smtClean="0"/>
              <a:t>Automate generation of analysis reports</a:t>
            </a:r>
          </a:p>
          <a:p>
            <a:pPr lvl="1"/>
            <a:r>
              <a:rPr lang="en-US" sz="1400" b="0" noProof="0" dirty="0" smtClean="0"/>
              <a:t>Reduce the learning curve for newer users</a:t>
            </a:r>
          </a:p>
          <a:p>
            <a:pPr lvl="1"/>
            <a:r>
              <a:rPr lang="en-US" sz="1400" b="0" noProof="0" dirty="0" smtClean="0"/>
              <a:t>Integrate FEMAP with existing methods</a:t>
            </a:r>
          </a:p>
          <a:p>
            <a:pPr lvl="1"/>
            <a:r>
              <a:rPr lang="en-US" sz="1400" b="0" noProof="0" dirty="0" smtClean="0"/>
              <a:t>Modify results data</a:t>
            </a:r>
          </a:p>
          <a:p>
            <a:pPr lvl="1"/>
            <a:r>
              <a:rPr lang="en-US" sz="1400" b="0" noProof="0" dirty="0" smtClean="0"/>
              <a:t>Create nodes from a CSV file</a:t>
            </a:r>
          </a:p>
          <a:p>
            <a:pPr lvl="1"/>
            <a:r>
              <a:rPr lang="en-US" sz="1400" b="0" noProof="0" dirty="0" smtClean="0"/>
              <a:t>Create a custom meshing algorithm</a:t>
            </a:r>
          </a:p>
          <a:p>
            <a:pPr lvl="1"/>
            <a:r>
              <a:rPr lang="en-US" sz="1400" b="0" noProof="0" dirty="0" smtClean="0"/>
              <a:t>FEMAP Add-ins can also be created that behave like standard </a:t>
            </a:r>
            <a:r>
              <a:rPr lang="en-US" sz="1400" b="0" noProof="0" dirty="0" err="1" smtClean="0"/>
              <a:t>dockable</a:t>
            </a:r>
            <a:r>
              <a:rPr lang="en-US" sz="1400" b="0" noProof="0" dirty="0" smtClean="0"/>
              <a:t> panes</a:t>
            </a:r>
          </a:p>
          <a:p>
            <a:pPr marL="0" indent="0">
              <a:buNone/>
            </a:pPr>
            <a:endParaRPr lang="en-US" sz="1400" b="0" noProof="0" dirty="0" smtClean="0"/>
          </a:p>
        </p:txBody>
      </p:sp>
      <p:sp>
        <p:nvSpPr>
          <p:cNvPr id="3" name="Slide Number Placeholder 2"/>
          <p:cNvSpPr>
            <a:spLocks noGrp="1"/>
          </p:cNvSpPr>
          <p:nvPr>
            <p:ph type="sldNum" sz="quarter" idx="12"/>
          </p:nvPr>
        </p:nvSpPr>
        <p:spPr/>
        <p:txBody>
          <a:bodyPr/>
          <a:lstStyle/>
          <a:p>
            <a:fld id="{848A72F1-2D15-40DF-98F7-68C396D8DEC1}" type="slidenum">
              <a:rPr lang="en-CA" smtClean="0"/>
              <a:t>7</a:t>
            </a:fld>
            <a:endParaRPr lang="en-CA"/>
          </a:p>
        </p:txBody>
      </p:sp>
      <p:sp>
        <p:nvSpPr>
          <p:cNvPr id="4" name="Title 3"/>
          <p:cNvSpPr>
            <a:spLocks noGrp="1"/>
          </p:cNvSpPr>
          <p:nvPr>
            <p:ph type="title"/>
          </p:nvPr>
        </p:nvSpPr>
        <p:spPr/>
        <p:txBody>
          <a:bodyPr/>
          <a:lstStyle/>
          <a:p>
            <a:r>
              <a:rPr lang="en-US" noProof="0" dirty="0" smtClean="0"/>
              <a:t>Why use API?</a:t>
            </a:r>
            <a:endParaRPr lang="en-US" noProof="0" dirty="0"/>
          </a:p>
        </p:txBody>
      </p:sp>
    </p:spTree>
    <p:extLst>
      <p:ext uri="{BB962C8B-B14F-4D97-AF65-F5344CB8AC3E}">
        <p14:creationId xmlns:p14="http://schemas.microsoft.com/office/powerpoint/2010/main" val="2347941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87575"/>
            <a:ext cx="3711058" cy="3600400"/>
          </a:xfrm>
        </p:spPr>
        <p:txBody>
          <a:bodyPr/>
          <a:lstStyle/>
          <a:p>
            <a:pPr marL="0" indent="0">
              <a:buNone/>
            </a:pPr>
            <a:endParaRPr lang="en-US" sz="1400" b="0" noProof="0" dirty="0" smtClean="0"/>
          </a:p>
          <a:p>
            <a:pPr marL="0" indent="0">
              <a:buNone/>
            </a:pPr>
            <a:r>
              <a:rPr lang="en-US" sz="1400" b="0" noProof="0" dirty="0" smtClean="0"/>
              <a:t>Full-featured BASIC programming environment inside the UI </a:t>
            </a:r>
          </a:p>
          <a:p>
            <a:pPr lvl="1"/>
            <a:r>
              <a:rPr lang="en-US" sz="1400" b="0" noProof="0" dirty="0" smtClean="0"/>
              <a:t>IntelliSense function descriptor auto completion </a:t>
            </a:r>
          </a:p>
          <a:p>
            <a:pPr lvl="1"/>
            <a:r>
              <a:rPr lang="en-US" sz="1400" b="0" noProof="0" dirty="0" smtClean="0"/>
              <a:t>Step through interactive program debugging</a:t>
            </a:r>
          </a:p>
          <a:p>
            <a:pPr lvl="1"/>
            <a:r>
              <a:rPr lang="en-US" sz="1400" noProof="0" dirty="0" smtClean="0"/>
              <a:t>Syntax Highlighting</a:t>
            </a:r>
          </a:p>
          <a:p>
            <a:pPr lvl="1"/>
            <a:r>
              <a:rPr lang="en-US" sz="1400" noProof="0" dirty="0" smtClean="0"/>
              <a:t>Object Browser</a:t>
            </a:r>
          </a:p>
          <a:p>
            <a:pPr marL="457200" lvl="1" indent="0">
              <a:buNone/>
            </a:pPr>
            <a:endParaRPr lang="en-US" sz="1400" b="0" noProof="0" dirty="0" smtClean="0"/>
          </a:p>
          <a:p>
            <a:pPr marL="0" indent="0">
              <a:buNone/>
            </a:pPr>
            <a:endParaRPr lang="en-US" sz="1400" b="0" noProof="0" dirty="0" smtClean="0"/>
          </a:p>
        </p:txBody>
      </p:sp>
      <p:sp>
        <p:nvSpPr>
          <p:cNvPr id="3" name="Slide Number Placeholder 2"/>
          <p:cNvSpPr>
            <a:spLocks noGrp="1"/>
          </p:cNvSpPr>
          <p:nvPr>
            <p:ph type="sldNum" sz="quarter" idx="12"/>
          </p:nvPr>
        </p:nvSpPr>
        <p:spPr/>
        <p:txBody>
          <a:bodyPr/>
          <a:lstStyle/>
          <a:p>
            <a:fld id="{848A72F1-2D15-40DF-98F7-68C396D8DEC1}" type="slidenum">
              <a:rPr lang="en-CA" smtClean="0"/>
              <a:t>8</a:t>
            </a:fld>
            <a:endParaRPr lang="en-CA"/>
          </a:p>
        </p:txBody>
      </p:sp>
      <p:sp>
        <p:nvSpPr>
          <p:cNvPr id="4" name="Title 3"/>
          <p:cNvSpPr>
            <a:spLocks noGrp="1"/>
          </p:cNvSpPr>
          <p:nvPr>
            <p:ph type="title"/>
          </p:nvPr>
        </p:nvSpPr>
        <p:spPr/>
        <p:txBody>
          <a:bodyPr/>
          <a:lstStyle/>
          <a:p>
            <a:r>
              <a:rPr lang="en-US" noProof="0" dirty="0" smtClean="0"/>
              <a:t>API Programming Interface</a:t>
            </a:r>
            <a:endParaRPr lang="en-US" noProof="0" dirty="0"/>
          </a:p>
        </p:txBody>
      </p:sp>
      <p:pic>
        <p:nvPicPr>
          <p:cNvPr id="6" name="Image 5"/>
          <p:cNvPicPr>
            <a:picLocks noChangeAspect="1"/>
          </p:cNvPicPr>
          <p:nvPr/>
        </p:nvPicPr>
        <p:blipFill rotWithShape="1">
          <a:blip r:embed="rId3"/>
          <a:srcRect b="67010"/>
          <a:stretch/>
        </p:blipFill>
        <p:spPr>
          <a:xfrm>
            <a:off x="4631968" y="2490540"/>
            <a:ext cx="4079498" cy="833573"/>
          </a:xfrm>
          <a:prstGeom prst="rect">
            <a:avLst/>
          </a:prstGeom>
        </p:spPr>
      </p:pic>
      <p:pic>
        <p:nvPicPr>
          <p:cNvPr id="7" name="Image 6"/>
          <p:cNvPicPr>
            <a:picLocks noChangeAspect="1"/>
          </p:cNvPicPr>
          <p:nvPr/>
        </p:nvPicPr>
        <p:blipFill>
          <a:blip r:embed="rId4"/>
          <a:stretch>
            <a:fillRect/>
          </a:stretch>
        </p:blipFill>
        <p:spPr>
          <a:xfrm>
            <a:off x="4653895" y="1049080"/>
            <a:ext cx="4024660" cy="811993"/>
          </a:xfrm>
          <a:prstGeom prst="rect">
            <a:avLst/>
          </a:prstGeom>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7096" y="3399902"/>
            <a:ext cx="2222386" cy="151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ccolade fermante 14"/>
          <p:cNvSpPr/>
          <p:nvPr/>
        </p:nvSpPr>
        <p:spPr>
          <a:xfrm rot="16200000">
            <a:off x="6502998" y="1694325"/>
            <a:ext cx="193639" cy="14738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6067313" y="2052101"/>
            <a:ext cx="991286" cy="307777"/>
          </a:xfrm>
          <a:prstGeom prst="rect">
            <a:avLst/>
          </a:prstGeom>
        </p:spPr>
        <p:txBody>
          <a:bodyPr wrap="square">
            <a:spAutoFit/>
          </a:bodyPr>
          <a:lstStyle/>
          <a:p>
            <a:pPr algn="ctr"/>
            <a:r>
              <a:rPr lang="en-US" sz="1400" smtClean="0"/>
              <a:t>Debugging</a:t>
            </a:r>
            <a:endParaRPr lang="en-US" sz="1400"/>
          </a:p>
        </p:txBody>
      </p:sp>
      <p:pic>
        <p:nvPicPr>
          <p:cNvPr id="17" name="Image 16"/>
          <p:cNvPicPr>
            <a:picLocks noChangeAspect="1"/>
          </p:cNvPicPr>
          <p:nvPr/>
        </p:nvPicPr>
        <p:blipFill>
          <a:blip r:embed="rId6"/>
          <a:stretch>
            <a:fillRect/>
          </a:stretch>
        </p:blipFill>
        <p:spPr>
          <a:xfrm>
            <a:off x="4583142" y="3864112"/>
            <a:ext cx="3140850" cy="1030808"/>
          </a:xfrm>
          <a:prstGeom prst="rect">
            <a:avLst/>
          </a:prstGeom>
        </p:spPr>
      </p:pic>
      <p:sp>
        <p:nvSpPr>
          <p:cNvPr id="18" name="Rectangle 17"/>
          <p:cNvSpPr/>
          <p:nvPr/>
        </p:nvSpPr>
        <p:spPr>
          <a:xfrm>
            <a:off x="4593515" y="3579687"/>
            <a:ext cx="3851237" cy="307777"/>
          </a:xfrm>
          <a:prstGeom prst="rect">
            <a:avLst/>
          </a:prstGeom>
        </p:spPr>
        <p:txBody>
          <a:bodyPr wrap="square">
            <a:spAutoFit/>
          </a:bodyPr>
          <a:lstStyle/>
          <a:p>
            <a:r>
              <a:rPr lang="en-US" sz="1400" smtClean="0"/>
              <a:t>Debugging – Additional toolbar</a:t>
            </a:r>
            <a:endParaRPr lang="en-US" sz="1400"/>
          </a:p>
        </p:txBody>
      </p:sp>
      <p:sp>
        <p:nvSpPr>
          <p:cNvPr id="19" name="Rectangle 18"/>
          <p:cNvSpPr/>
          <p:nvPr/>
        </p:nvSpPr>
        <p:spPr>
          <a:xfrm>
            <a:off x="4676610" y="4290060"/>
            <a:ext cx="497818" cy="5078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041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59" y="966793"/>
            <a:ext cx="5143503" cy="3600400"/>
          </a:xfrm>
        </p:spPr>
        <p:txBody>
          <a:bodyPr/>
          <a:lstStyle/>
          <a:p>
            <a:pPr marL="0" indent="0">
              <a:buNone/>
            </a:pPr>
            <a:endParaRPr lang="en-US" sz="1400" b="0" noProof="0" dirty="0" smtClean="0"/>
          </a:p>
          <a:p>
            <a:pPr marL="0" indent="0">
              <a:buNone/>
            </a:pPr>
            <a:r>
              <a:rPr lang="en-US" sz="1400" b="0" noProof="0" dirty="0" smtClean="0"/>
              <a:t>Full-featured BASIC programming environment inside the UI </a:t>
            </a:r>
          </a:p>
          <a:p>
            <a:pPr lvl="1"/>
            <a:r>
              <a:rPr lang="en-US" sz="1400" noProof="0" dirty="0" smtClean="0"/>
              <a:t>Custom User Dialogs Editor </a:t>
            </a:r>
          </a:p>
          <a:p>
            <a:pPr marL="0" indent="0">
              <a:buNone/>
            </a:pPr>
            <a:endParaRPr lang="en-US" sz="1400" b="0" noProof="0" dirty="0" smtClean="0"/>
          </a:p>
        </p:txBody>
      </p:sp>
      <p:sp>
        <p:nvSpPr>
          <p:cNvPr id="3" name="Slide Number Placeholder 2"/>
          <p:cNvSpPr>
            <a:spLocks noGrp="1"/>
          </p:cNvSpPr>
          <p:nvPr>
            <p:ph type="sldNum" sz="quarter" idx="12"/>
          </p:nvPr>
        </p:nvSpPr>
        <p:spPr/>
        <p:txBody>
          <a:bodyPr/>
          <a:lstStyle/>
          <a:p>
            <a:fld id="{848A72F1-2D15-40DF-98F7-68C396D8DEC1}" type="slidenum">
              <a:rPr lang="en-CA" smtClean="0"/>
              <a:t>9</a:t>
            </a:fld>
            <a:endParaRPr lang="en-CA"/>
          </a:p>
        </p:txBody>
      </p:sp>
      <p:sp>
        <p:nvSpPr>
          <p:cNvPr id="4" name="Title 3"/>
          <p:cNvSpPr>
            <a:spLocks noGrp="1"/>
          </p:cNvSpPr>
          <p:nvPr>
            <p:ph type="title"/>
          </p:nvPr>
        </p:nvSpPr>
        <p:spPr/>
        <p:txBody>
          <a:bodyPr/>
          <a:lstStyle/>
          <a:p>
            <a:r>
              <a:rPr lang="en-US" noProof="0" dirty="0" smtClean="0"/>
              <a:t>API Programming Interface</a:t>
            </a:r>
            <a:endParaRPr lang="en-US" noProof="0" dirty="0"/>
          </a:p>
        </p:txBody>
      </p:sp>
      <p:pic>
        <p:nvPicPr>
          <p:cNvPr id="8" name="Image 7"/>
          <p:cNvPicPr>
            <a:picLocks noChangeAspect="1"/>
          </p:cNvPicPr>
          <p:nvPr/>
        </p:nvPicPr>
        <p:blipFill>
          <a:blip r:embed="rId3"/>
          <a:stretch>
            <a:fillRect/>
          </a:stretch>
        </p:blipFill>
        <p:spPr>
          <a:xfrm>
            <a:off x="1581114" y="2034062"/>
            <a:ext cx="2160030" cy="1951512"/>
          </a:xfrm>
          <a:prstGeom prst="rect">
            <a:avLst/>
          </a:prstGeom>
        </p:spPr>
      </p:pic>
      <p:pic>
        <p:nvPicPr>
          <p:cNvPr id="9" name="Image 8"/>
          <p:cNvPicPr>
            <a:picLocks noChangeAspect="1"/>
          </p:cNvPicPr>
          <p:nvPr/>
        </p:nvPicPr>
        <p:blipFill>
          <a:blip r:embed="rId4"/>
          <a:stretch>
            <a:fillRect/>
          </a:stretch>
        </p:blipFill>
        <p:spPr>
          <a:xfrm>
            <a:off x="3430772" y="2755450"/>
            <a:ext cx="2781043" cy="1680213"/>
          </a:xfrm>
          <a:prstGeom prst="rect">
            <a:avLst/>
          </a:prstGeom>
        </p:spPr>
      </p:pic>
      <p:sp>
        <p:nvSpPr>
          <p:cNvPr id="10" name="Rectangle 9"/>
          <p:cNvSpPr/>
          <p:nvPr/>
        </p:nvSpPr>
        <p:spPr>
          <a:xfrm>
            <a:off x="3988120" y="3216340"/>
            <a:ext cx="1844040" cy="853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p:cNvPicPr>
            <a:picLocks noChangeAspect="1"/>
          </p:cNvPicPr>
          <p:nvPr/>
        </p:nvPicPr>
        <p:blipFill>
          <a:blip r:embed="rId5"/>
          <a:stretch>
            <a:fillRect/>
          </a:stretch>
        </p:blipFill>
        <p:spPr>
          <a:xfrm>
            <a:off x="5714465" y="3512978"/>
            <a:ext cx="1340033" cy="1174742"/>
          </a:xfrm>
          <a:prstGeom prst="rect">
            <a:avLst/>
          </a:prstGeom>
        </p:spPr>
      </p:pic>
      <p:sp>
        <p:nvSpPr>
          <p:cNvPr id="12" name="Flèche courbée vers le haut 11"/>
          <p:cNvSpPr/>
          <p:nvPr/>
        </p:nvSpPr>
        <p:spPr>
          <a:xfrm rot="1152461">
            <a:off x="2897278" y="3529144"/>
            <a:ext cx="1067643" cy="343483"/>
          </a:xfrm>
          <a:prstGeom prst="curvedUpArrow">
            <a:avLst>
              <a:gd name="adj1" fmla="val 25000"/>
              <a:gd name="adj2" fmla="val 50000"/>
              <a:gd name="adj3" fmla="val 472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lèche courbée vers le haut 12"/>
          <p:cNvSpPr/>
          <p:nvPr/>
        </p:nvSpPr>
        <p:spPr>
          <a:xfrm rot="1152461">
            <a:off x="4660634" y="4280660"/>
            <a:ext cx="1067643" cy="343483"/>
          </a:xfrm>
          <a:prstGeom prst="curvedUpArrow">
            <a:avLst>
              <a:gd name="adj1" fmla="val 25000"/>
              <a:gd name="adj2" fmla="val 50000"/>
              <a:gd name="adj3" fmla="val 472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27119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y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YA Marketing Document" ma:contentTypeID="0x010100AD5BE14E2C867A4791697520558C06CD0200475BEC81A932DA4480C6D3D71883D4A9" ma:contentTypeVersion="4" ma:contentTypeDescription="" ma:contentTypeScope="" ma:versionID="b04d79e974ab2e983becc0f35f0d831c">
  <xsd:schema xmlns:xsd="http://www.w3.org/2001/XMLSchema" xmlns:xs="http://www.w3.org/2001/XMLSchema" xmlns:p="http://schemas.microsoft.com/office/2006/metadata/properties" xmlns:ns2="377a3655-0862-4c69-820e-d9a8915736fe" targetNamespace="http://schemas.microsoft.com/office/2006/metadata/properties" ma:root="true" ma:fieldsID="a7e7b4687d336c4e48f88851d374495d" ns2:_="">
    <xsd:import namespace="377a3655-0862-4c69-820e-d9a8915736fe"/>
    <xsd:element name="properties">
      <xsd:complexType>
        <xsd:sequence>
          <xsd:element name="documentManagement">
            <xsd:complexType>
              <xsd:all>
                <xsd:element ref="ns2:Confidential1" minOccurs="0"/>
                <xsd:element ref="ns2:Activities" minOccurs="0"/>
                <xsd:element ref="ns2:Tools_x0020_Databases" minOccurs="0"/>
                <xsd:element ref="ns2:End_x0020_User_x0020_Customer_x0020_Name" minOccurs="0"/>
                <xsd:element ref="ns2:Document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7a3655-0862-4c69-820e-d9a8915736fe" elementFormDefault="qualified">
    <xsd:import namespace="http://schemas.microsoft.com/office/2006/documentManagement/types"/>
    <xsd:import namespace="http://schemas.microsoft.com/office/infopath/2007/PartnerControls"/>
    <xsd:element name="Confidential1" ma:index="8" nillable="true" ma:displayName="Confidential" ma:default="1" ma:internalName="Confidential1">
      <xsd:simpleType>
        <xsd:restriction base="dms:Boolean"/>
      </xsd:simpleType>
    </xsd:element>
    <xsd:element name="Activities" ma:index="9" nillable="true" ma:displayName="Activities" ma:format="Dropdown" ma:internalName="Activities">
      <xsd:simpleType>
        <xsd:restriction base="dms:Choice">
          <xsd:enumeration value="OEM activities"/>
          <xsd:enumeration value="Var activities"/>
          <xsd:enumeration value="Pre-Sales"/>
          <xsd:enumeration value="Documentation"/>
          <xsd:enumeration value="Training"/>
          <xsd:enumeration value="Development"/>
          <xsd:enumeration value="Support"/>
          <xsd:enumeration value="Services"/>
          <xsd:enumeration value="SR-ED"/>
        </xsd:restriction>
      </xsd:simpleType>
    </xsd:element>
    <xsd:element name="Tools_x0020_Databases" ma:index="10" nillable="true" ma:displayName="Tools Databases" ma:format="Dropdown" ma:internalName="Tools_x0020_Databases">
      <xsd:simpleType>
        <xsd:restriction base="dms:Choice">
          <xsd:enumeration value="SFDC"/>
          <xsd:enumeration value="Webex"/>
          <xsd:enumeration value="Wordpress"/>
          <xsd:enumeration value="Informatica"/>
          <xsd:enumeration value="Jigsaw"/>
          <xsd:enumeration value="Data.com"/>
          <xsd:enumeration value="Sales DB"/>
          <xsd:enumeration value="Royalty DB"/>
          <xsd:enumeration value="Mindjet"/>
        </xsd:restriction>
      </xsd:simpleType>
    </xsd:element>
    <xsd:element name="End_x0020_User_x0020_Customer_x0020_Name" ma:index="11" nillable="true" ma:displayName="End User Customer Name" ma:description="In the exception that the end-user is different from the paying customer" ma:list="{86c689fa-d726-4160-a3f2-f0d92af45aeb}" ma:internalName="End_x0020_User_x0020_Customer_x0020_Name" ma:showField="Title" ma:web="377a3655-0862-4c69-820e-d9a8915736fe">
      <xsd:simpleType>
        <xsd:restriction base="dms:Lookup"/>
      </xsd:simpleType>
    </xsd:element>
    <xsd:element name="Document_Type" ma:index="12" nillable="true" ma:displayName="Document Type" ma:list="{c6401ac1-134c-4baf-91d4-7eb31711e76a}" ma:internalName="Document_Type" ma:showField="LinkTitleNoMenu" ma:web="377a3655-0862-4c69-820e-d9a8915736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ES Project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tivities xmlns="377a3655-0862-4c69-820e-d9a8915736fe">Var activities</Activities>
    <Tools_x0020_Databases xmlns="377a3655-0862-4c69-820e-d9a8915736fe" xsi:nil="true"/>
    <Document_Type xmlns="377a3655-0862-4c69-820e-d9a8915736fe"/>
    <End_x0020_User_x0020_Customer_x0020_Name xmlns="377a3655-0862-4c69-820e-d9a8915736fe" xsi:nil="true"/>
    <Confidential1 xmlns="377a3655-0862-4c69-820e-d9a8915736fe">false</Confidential1>
  </documentManagement>
</p:properties>
</file>

<file path=customXml/itemProps1.xml><?xml version="1.0" encoding="utf-8"?>
<ds:datastoreItem xmlns:ds="http://schemas.openxmlformats.org/officeDocument/2006/customXml" ds:itemID="{A42E0187-6770-4066-81ED-B87B8D4701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7a3655-0862-4c69-820e-d9a8915736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B1AC42-5CE8-43D6-9C6A-2C53133D11AE}">
  <ds:schemaRefs>
    <ds:schemaRef ds:uri="http://schemas.microsoft.com/sharepoint/v3/contenttype/forms"/>
  </ds:schemaRefs>
</ds:datastoreItem>
</file>

<file path=customXml/itemProps3.xml><?xml version="1.0" encoding="utf-8"?>
<ds:datastoreItem xmlns:ds="http://schemas.openxmlformats.org/officeDocument/2006/customXml" ds:itemID="{281E7F17-ED2B-4877-A1C9-31124B69E469}">
  <ds:schemaRefs>
    <ds:schemaRef ds:uri="http://purl.org/dc/terms/"/>
    <ds:schemaRef ds:uri="377a3655-0862-4c69-820e-d9a8915736f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5159</TotalTime>
  <Words>1061</Words>
  <Application>Microsoft Office PowerPoint</Application>
  <PresentationFormat>On-screen Show (16:9)</PresentationFormat>
  <Paragraphs>265</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Futura Bk BT</vt:lpstr>
      <vt:lpstr>Wingdings</vt:lpstr>
      <vt:lpstr>Maya Theme</vt:lpstr>
      <vt:lpstr>Femap API Introduction</vt:lpstr>
      <vt:lpstr>Agenda</vt:lpstr>
      <vt:lpstr>Overview - Application Programming Interface (API)</vt:lpstr>
      <vt:lpstr>Overview - Femap API </vt:lpstr>
      <vt:lpstr>API vs Program Files</vt:lpstr>
      <vt:lpstr>Why use API?</vt:lpstr>
      <vt:lpstr>Why use API?</vt:lpstr>
      <vt:lpstr>API Programming Interface</vt:lpstr>
      <vt:lpstr>API Programming Interface</vt:lpstr>
      <vt:lpstr>Type Library</vt:lpstr>
      <vt:lpstr>Ressources – Custom Tools</vt:lpstr>
      <vt:lpstr>Resources – Custom Tools</vt:lpstr>
      <vt:lpstr>Resources – Custom Tools</vt:lpstr>
      <vt:lpstr>Resources - Custom Tools</vt:lpstr>
      <vt:lpstr>Resources – Help and Examples</vt:lpstr>
      <vt:lpstr>Demo 1</vt:lpstr>
      <vt:lpstr>Demo 2</vt:lpstr>
      <vt:lpstr>Example 1</vt:lpstr>
      <vt:lpstr>Example 2</vt:lpstr>
      <vt:lpstr>Example 2</vt:lpstr>
      <vt:lpstr>Maya User Tools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Frechette</dc:creator>
  <cp:lastModifiedBy>Rita Azrak</cp:lastModifiedBy>
  <cp:revision>236</cp:revision>
  <cp:lastPrinted>2014-01-10T22:23:52Z</cp:lastPrinted>
  <dcterms:created xsi:type="dcterms:W3CDTF">2013-12-24T19:33:10Z</dcterms:created>
  <dcterms:modified xsi:type="dcterms:W3CDTF">2018-05-18T17:25:56Z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0x010100AD5BE14E2C867A4791697520558C06CD0200475BEC81A932DA4480C6D3D71883D4A9</vt:lpwstr>
  </property>
</Properties>
</file>