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6" r:id="rId5"/>
    <p:sldId id="408" r:id="rId6"/>
    <p:sldId id="333" r:id="rId7"/>
    <p:sldId id="376" r:id="rId8"/>
    <p:sldId id="377" r:id="rId9"/>
    <p:sldId id="378" r:id="rId10"/>
    <p:sldId id="379" r:id="rId11"/>
    <p:sldId id="380" r:id="rId12"/>
    <p:sldId id="383" r:id="rId13"/>
    <p:sldId id="384" r:id="rId14"/>
    <p:sldId id="385" r:id="rId15"/>
    <p:sldId id="386" r:id="rId16"/>
    <p:sldId id="387" r:id="rId17"/>
    <p:sldId id="388" r:id="rId18"/>
    <p:sldId id="390" r:id="rId19"/>
    <p:sldId id="399" r:id="rId20"/>
    <p:sldId id="407" r:id="rId21"/>
    <p:sldId id="402" r:id="rId22"/>
  </p:sldIdLst>
  <p:sldSz cx="9144000" cy="5143500" type="screen16x9"/>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890" autoAdjust="0"/>
    <p:restoredTop sz="94676" autoAdjust="0"/>
  </p:normalViewPr>
  <p:slideViewPr>
    <p:cSldViewPr>
      <p:cViewPr varScale="1">
        <p:scale>
          <a:sx n="120" d="100"/>
          <a:sy n="120" d="100"/>
        </p:scale>
        <p:origin x="-226"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94" y="-90"/>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CA"/>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81334835-8210-4589-83C2-109AA09D953A}" type="datetimeFigureOut">
              <a:rPr lang="en-CA" smtClean="0"/>
              <a:t>6/03/15</a:t>
            </a:fld>
            <a:endParaRPr lang="en-CA"/>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CA"/>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403613A9-523A-4317-9A4C-F9C7FF4E8D44}" type="slidenum">
              <a:rPr lang="en-CA" smtClean="0"/>
              <a:t>‹#›</a:t>
            </a:fld>
            <a:endParaRPr lang="en-CA"/>
          </a:p>
        </p:txBody>
      </p:sp>
    </p:spTree>
    <p:extLst>
      <p:ext uri="{BB962C8B-B14F-4D97-AF65-F5344CB8AC3E}">
        <p14:creationId xmlns:p14="http://schemas.microsoft.com/office/powerpoint/2010/main" val="3140061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CA"/>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1BD3A753-4E2E-4131-A46B-1F0F857C6D5A}" type="datetimeFigureOut">
              <a:rPr lang="en-CA" smtClean="0"/>
              <a:t>6/03/15</a:t>
            </a:fld>
            <a:endParaRPr lang="en-CA"/>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CA"/>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CA"/>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F43AD10-27CC-4CDF-9708-08F7E1930E01}" type="slidenum">
              <a:rPr lang="en-CA" smtClean="0"/>
              <a:t>‹#›</a:t>
            </a:fld>
            <a:endParaRPr lang="en-CA"/>
          </a:p>
        </p:txBody>
      </p:sp>
    </p:spTree>
    <p:extLst>
      <p:ext uri="{BB962C8B-B14F-4D97-AF65-F5344CB8AC3E}">
        <p14:creationId xmlns:p14="http://schemas.microsoft.com/office/powerpoint/2010/main" val="32340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Let’s now take more of a deep dive into Femap Thermal.</a:t>
            </a:r>
            <a:r>
              <a:rPr lang="en-US" baseline="0" dirty="0" smtClean="0"/>
              <a:t>  </a:t>
            </a:r>
            <a:r>
              <a:rPr lang="en-US" dirty="0" smtClean="0"/>
              <a:t>Femap Thermal is a comprehensive heat transfer simulation package,</a:t>
            </a:r>
            <a:r>
              <a:rPr lang="en-US" baseline="0" dirty="0" smtClean="0"/>
              <a:t> providing both steady state and transient solutions.  All facets of conduction are supported, along with implied convection (where the user defines heat transfer coefficient and gas temperature distributions) and other user defined thermal boundary conditions.</a:t>
            </a:r>
          </a:p>
          <a:p>
            <a:endParaRPr lang="en-US" baseline="0" dirty="0" smtClean="0"/>
          </a:p>
          <a:p>
            <a:r>
              <a:rPr lang="en-US" baseline="0" dirty="0" smtClean="0"/>
              <a:t>Radiation view factors (when required) along with shadowing are calculated concurrently with the thermal solution.  Femap Thermal will also solve the joule heating electrical and thermal problem, with full multiphysics coupling.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baseline="0" dirty="0" smtClean="0"/>
              <a:t>In most cooling designs, there are items which impede flow.  Femap Flow provides the flow entities necessary to simulate these items. Flow screens can be used for screens, thin filters, and even perforated plates…like EMI shields.  The Femap documentation provides guidance on how to determine head loss factors given parameters like hole pitch and diameter.</a:t>
            </a:r>
          </a:p>
          <a:p>
            <a:endParaRPr lang="en-US" baseline="0" dirty="0" smtClean="0"/>
          </a:p>
          <a:p>
            <a:r>
              <a:rPr lang="en-US" baseline="0" dirty="0" smtClean="0"/>
              <a:t>Femap Flow also offers 3D flow blockages; either 100% blockages or porous flow blockages, where head loss per unit length can be defined in different directions.  3D blockages are good for large solid items that are not defined in the flow mesh, flow </a:t>
            </a:r>
            <a:r>
              <a:rPr lang="en-US" baseline="0" dirty="0" err="1" smtClean="0"/>
              <a:t>straighteners</a:t>
            </a:r>
            <a:r>
              <a:rPr lang="en-US" baseline="0" dirty="0" smtClean="0"/>
              <a:t>, porous media, or areas that are partially blocked with things like wiring bundles.</a:t>
            </a:r>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Another technique included in Femap Flow to</a:t>
            </a:r>
            <a:r>
              <a:rPr lang="en-US" baseline="0" dirty="0" smtClean="0"/>
              <a:t> minimize model solution times is</a:t>
            </a:r>
            <a:r>
              <a:rPr lang="en-US" dirty="0" smtClean="0"/>
              <a:t> Rotating Frame of Reference.  </a:t>
            </a:r>
            <a:r>
              <a:rPr lang="en-US" i="0" dirty="0" smtClean="0"/>
              <a:t>It’s</a:t>
            </a:r>
            <a:r>
              <a:rPr lang="en-US" dirty="0" smtClean="0"/>
              <a:t> a CFD technique that is useful when analyzing the impact of rotating machinery (such as impellers, turbine blades, etc.) on the surrounding fluid. Rather than attempting to perform an analysis of the moving machinery passing through the stationary fluid, a Rotating Frame of Reference is used to perform a steady state analysis where the rotating machinery is assumed to be stationary and the surrounding fluid is assumed to be rotating about the same axis in the opposite direction. The analysis measures the perturbations in the rotating flow as it passes around the stationary machinery, which produces similar results with far less computation.</a:t>
            </a:r>
          </a:p>
          <a:p>
            <a:endParaRPr lang="en-US" dirty="0" smtClean="0"/>
          </a:p>
          <a:p>
            <a:r>
              <a:rPr lang="en-US" dirty="0" smtClean="0"/>
              <a:t>Additionally, Femap Flow can solve high</a:t>
            </a:r>
            <a:r>
              <a:rPr lang="en-US" baseline="0" dirty="0" smtClean="0"/>
              <a:t> speed compressible flow problems up to about Mach 3.</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Multiphysics is the ability of multiple solvers to interact with each other.  A good example of this is the ability of Femap Flow and Thermal to run fully coupled, passing off surface and fluid information between them.  There is no longer any guess work in defining heat transfer coefficient and gas temperature distributions for thermal analysis, since the flow solver provides that information directly to the thermal solver.  The thermal solver in turn passes heat flux information back to the flow solver.  Both solvers run concurrently, and take advantage of the multi-CPU features available in </a:t>
            </a:r>
            <a:r>
              <a:rPr lang="en-US" dirty="0" err="1">
                <a:latin typeface="Arial" pitchFamily="34" charset="0"/>
                <a:cs typeface="Arial" pitchFamily="34" charset="0"/>
              </a:rPr>
              <a:t>todays</a:t>
            </a:r>
            <a:r>
              <a:rPr lang="en-US" dirty="0">
                <a:latin typeface="Arial" pitchFamily="34" charset="0"/>
                <a:cs typeface="Arial" pitchFamily="34" charset="0"/>
              </a:rPr>
              <a:t> computer hardware options.  During the solution the user gets real-time XY plots showing all convergence characteristics, as well as a solution monitor that provides a summary of the current solution statistics and results.  The value of this is that you know exactly what the solver is doing at all times, and can assess convergence characteristics in real time to either estimate completion time or to pause the solution to change solution parameters.</a:t>
            </a:r>
          </a:p>
          <a:p>
            <a:endParaRPr lang="en-US" dirty="0">
              <a:latin typeface="Siemens Sans" pitchFamily="2" charset="0"/>
            </a:endParaRPr>
          </a:p>
          <a:p>
            <a:endParaRPr lang="en-US" dirty="0">
              <a:latin typeface="Siemens Sans" pitchFamily="2" charset="0"/>
            </a:endParaRPr>
          </a:p>
        </p:txBody>
      </p:sp>
      <p:sp>
        <p:nvSpPr>
          <p:cNvPr id="4" name="Slide Number Placeholder 3"/>
          <p:cNvSpPr>
            <a:spLocks noGrp="1"/>
          </p:cNvSpPr>
          <p:nvPr>
            <p:ph type="sldNum" sz="quarter" idx="10"/>
          </p:nvPr>
        </p:nvSpPr>
        <p:spPr/>
        <p:txBody>
          <a:bodyPr/>
          <a:lstStyle/>
          <a:p>
            <a:pPr>
              <a:defRPr/>
            </a:pPr>
            <a:fld id="{1F4A602D-854D-4DA5-8287-D60652F3ED75}" type="slidenum">
              <a:rPr lang="de-DE" smtClean="0"/>
              <a:pPr>
                <a:defRPr/>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Let’s move on to our next demonstration.  This demonstration will illustrate simulation of conduction, convection, a radiative heat source, and enclosure</a:t>
            </a:r>
            <a:r>
              <a:rPr lang="en-US" baseline="0" dirty="0" smtClean="0"/>
              <a:t> </a:t>
            </a:r>
            <a:r>
              <a:rPr lang="en-US" dirty="0" smtClean="0"/>
              <a:t>radiation in the kitchen oven application. </a:t>
            </a:r>
            <a:r>
              <a:rPr lang="en-US" baseline="0" dirty="0" smtClean="0"/>
              <a:t> We’ll apply free convective thermal boundary conditions on the oven exterior, and use a conductive thermal coupling to simulate thermal insulation between the inner and outer walls.  We’ll also define the filament as a radiative heat source and have the software calculate enclosure radiation including view factors and shadowing inside the oven.  Then we’ll solve using NX Thermal and wrap it up with some post-processing.</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Femap Advanced Thermal is an add-on to Femap Thermal, and provides thermal simulation extensions.  This includes the ability to place the model in orbit about a planet or moon,</a:t>
            </a:r>
            <a:r>
              <a:rPr lang="en-US" baseline="0" dirty="0" smtClean="0"/>
              <a:t> and have the software calculate the position-dependent solar and IR fluxes.  Also included is the ability to place a model on the surface of the earth or planet, and have the software calculate the time-dependent solar fluxes and shadowing effects.</a:t>
            </a:r>
          </a:p>
          <a:p>
            <a:endParaRPr lang="en-US" baseline="0" dirty="0" smtClean="0"/>
          </a:p>
          <a:p>
            <a:r>
              <a:rPr lang="en-US" baseline="0" dirty="0" smtClean="0"/>
              <a:t>Duct Flow is a 1D pipe element capability, where 3D wireframe is meshed with 1D pipe elements, and pressures, temperatures, and flow rates are calculated by the solver given user-defined boundary conditions.  The software includes a collection of both internal and external flow textbook heat transfer coefficient correlations and provides for convection to the rest of the thermal model.</a:t>
            </a:r>
          </a:p>
          <a:p>
            <a:endParaRPr lang="en-US" baseline="0" dirty="0" smtClean="0"/>
          </a:p>
          <a:p>
            <a:r>
              <a:rPr lang="en-US" baseline="0" dirty="0" smtClean="0"/>
              <a:t>Temperatures would be of limited use if they could not be used in the structural model to calculate thermal stresses and deflections.  Femap Advanced Thermal includes a mapping tool, which will interpolate temperature results onto a completely different structural mesh, and supports not only NX Nastran, but also other commercially available solvers.  The tool will also allow the user to define target mapping set pairs, to prevent temperatures from mating items to be mistakenly mapped to the wrong entity.</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93700" y="692150"/>
            <a:ext cx="6146800" cy="3457575"/>
          </a:xfrm>
          <a:ln/>
        </p:spPr>
      </p:sp>
      <p:sp>
        <p:nvSpPr>
          <p:cNvPr id="100355" name="Notes Placeholder 2"/>
          <p:cNvSpPr>
            <a:spLocks noGrp="1"/>
          </p:cNvSpPr>
          <p:nvPr>
            <p:ph type="body" idx="1"/>
          </p:nvPr>
        </p:nvSpPr>
        <p:spPr>
          <a:noFill/>
          <a:ln/>
        </p:spPr>
        <p:txBody>
          <a:bodyPr/>
          <a:lstStyle/>
          <a:p>
            <a:r>
              <a:rPr lang="en-US" dirty="0" smtClean="0">
                <a:latin typeface="Arial" pitchFamily="34" charset="0"/>
                <a:cs typeface="Arial" pitchFamily="34" charset="0"/>
              </a:rPr>
              <a:t>I appreciate your time today, and hope I have aroused your interest in either</a:t>
            </a:r>
            <a:r>
              <a:rPr lang="en-US" baseline="0" dirty="0" smtClean="0">
                <a:latin typeface="Arial" pitchFamily="34" charset="0"/>
                <a:cs typeface="Arial" pitchFamily="34" charset="0"/>
              </a:rPr>
              <a:t> integrating Femap Thermal and Flow into your design process, or replacing your existing outdated legacy CAE tools.  You can also find out more about Femap products on our website, or by calling or emailing Maya at the addresses shown on this slide.</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Let’s open up the remaining few minutes to questions.  Please un-mute your </a:t>
            </a:r>
            <a:r>
              <a:rPr lang="en-US" baseline="0" dirty="0" err="1" smtClean="0">
                <a:latin typeface="Arial" pitchFamily="34" charset="0"/>
                <a:cs typeface="Arial" pitchFamily="34" charset="0"/>
              </a:rPr>
              <a:t>mic’s</a:t>
            </a:r>
            <a:r>
              <a:rPr lang="en-US" baseline="0" dirty="0" smtClean="0">
                <a:latin typeface="Arial" pitchFamily="34" charset="0"/>
                <a:cs typeface="Arial" pitchFamily="34" charset="0"/>
              </a:rPr>
              <a:t> now.</a:t>
            </a:r>
            <a:endParaRPr lang="en-US" dirty="0" smtClean="0">
              <a:latin typeface="Arial" pitchFamily="34" charset="0"/>
              <a:cs typeface="Arial" pitchFamily="34" charset="0"/>
            </a:endParaRPr>
          </a:p>
          <a:p>
            <a:endParaRPr lang="en-US" dirty="0" smtClean="0">
              <a:latin typeface="Siemens Sans"/>
            </a:endParaRPr>
          </a:p>
        </p:txBody>
      </p:sp>
      <p:sp>
        <p:nvSpPr>
          <p:cNvPr id="100356" name="Slide Number Placeholder 3"/>
          <p:cNvSpPr>
            <a:spLocks noGrp="1"/>
          </p:cNvSpPr>
          <p:nvPr>
            <p:ph type="sldNum" sz="quarter" idx="5"/>
          </p:nvPr>
        </p:nvSpPr>
        <p:spPr>
          <a:noFill/>
        </p:spPr>
        <p:txBody>
          <a:bodyPr/>
          <a:lstStyle/>
          <a:p>
            <a:fld id="{95A6C56E-474C-472D-A8D3-88B8BC538746}" type="slidenum">
              <a:rPr lang="en-US" smtClean="0">
                <a:latin typeface="Siemens Sans"/>
              </a:rPr>
              <a:pPr/>
              <a:t>18</a:t>
            </a:fld>
            <a:endParaRPr lang="en-US" dirty="0" smtClean="0">
              <a:latin typeface="Siemens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Femap Thermal utilizes</a:t>
            </a:r>
            <a:r>
              <a:rPr lang="en-US" baseline="0" dirty="0" smtClean="0"/>
              <a:t> finite elements at the user level for ease of modeling, but actually establishes calculation points at the element </a:t>
            </a:r>
            <a:r>
              <a:rPr lang="en-US" baseline="0" dirty="0" err="1" smtClean="0"/>
              <a:t>centroids</a:t>
            </a:r>
            <a:r>
              <a:rPr lang="en-US" baseline="0" dirty="0" smtClean="0"/>
              <a:t> and edges for a finite volume solution.  This provides a significant advantage in that the solver handles material nonlinearities much better, and numerically converges on physical entities instead of error functions.</a:t>
            </a:r>
          </a:p>
          <a:p>
            <a:endParaRPr lang="en-US" baseline="0" dirty="0" smtClean="0"/>
          </a:p>
          <a:p>
            <a:r>
              <a:rPr lang="en-US" baseline="0" dirty="0" smtClean="0"/>
              <a:t>All element types are supported, so that the  most efficient element type is always available, providing for compact and economical models that solve quickly.</a:t>
            </a:r>
          </a:p>
          <a:p>
            <a:endParaRPr lang="en-US" baseline="0" dirty="0" smtClean="0"/>
          </a:p>
          <a:p>
            <a:r>
              <a:rPr lang="en-US" baseline="0" dirty="0" smtClean="0"/>
              <a:t>Directionally dependent material properties, common in everything from circuit boards to composite structures, are easily handled, as are nonlinear material properties, such as temperature dependency.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endParaRPr lang="en-US" dirty="0" smtClean="0"/>
          </a:p>
          <a:p>
            <a:r>
              <a:rPr lang="en-US" dirty="0" smtClean="0"/>
              <a:t>When running Femap Thermal</a:t>
            </a:r>
            <a:r>
              <a:rPr lang="en-US" baseline="0" dirty="0" smtClean="0"/>
              <a:t> standalone (as in without Femap Flow) the user can define implied convection by providing heat transfer coefficient and gas temperature distributions, with capability to read in data files from 3</a:t>
            </a:r>
            <a:r>
              <a:rPr lang="en-US" baseline="30000" dirty="0" smtClean="0"/>
              <a:t>rd</a:t>
            </a:r>
            <a:r>
              <a:rPr lang="en-US" baseline="0" dirty="0" smtClean="0"/>
              <a:t> party modeling tools.  Of course when Thermal and Flow are fully coupled, convection boundary conditions are provided by the flow solver.</a:t>
            </a:r>
          </a:p>
          <a:p>
            <a:endParaRPr lang="en-US" baseline="0" dirty="0" smtClean="0"/>
          </a:p>
          <a:p>
            <a:r>
              <a:rPr lang="en-US" baseline="0" dirty="0" smtClean="0"/>
              <a:t>Heat flow along with area and volumetric heat flux is fully definable, and can be controlled with time-dependency, an On/OFF thermostat, or a proportional controller.  All loads can be varied spatially using the Femap data surface.</a:t>
            </a:r>
          </a:p>
          <a:p>
            <a:endParaRPr lang="en-US" baseline="0" dirty="0" smtClean="0"/>
          </a:p>
          <a:p>
            <a:r>
              <a:rPr lang="en-US" baseline="0" dirty="0" smtClean="0"/>
              <a:t>If the user can determine radiation view factors via inspection (for instance 2 parallel plates within close proximity have a view factor of 1), radiation can be defined with a dedicated boundary condition entity, and is far less computationally intensive than the full view factor solution capability</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endParaRPr lang="en-US" dirty="0" smtClean="0"/>
          </a:p>
          <a:p>
            <a:r>
              <a:rPr lang="en-US" dirty="0" smtClean="0"/>
              <a:t>Thermal</a:t>
            </a:r>
            <a:r>
              <a:rPr lang="en-US" baseline="0" dirty="0" smtClean="0"/>
              <a:t> couplings represent one of several major advantages of Femap Thermal over competing finite-element based thermal analyzers.  Thermal couplings allow the user to define thermal </a:t>
            </a:r>
            <a:r>
              <a:rPr lang="en-US" baseline="0" dirty="0" err="1" smtClean="0"/>
              <a:t>conductances</a:t>
            </a:r>
            <a:r>
              <a:rPr lang="en-US" baseline="0" dirty="0" smtClean="0"/>
              <a:t> between multiple entities, regardless of mesh size and type.  They also allow the user to greatly simplify the physical representation of an entity in the model.  For instance, there is no need to mesh an adhesive layer, a card edge guide, or even define all the intricacies of a semiconductor thermal package.</a:t>
            </a:r>
          </a:p>
          <a:p>
            <a:endParaRPr lang="en-US" baseline="0" dirty="0" smtClean="0"/>
          </a:p>
          <a:p>
            <a:r>
              <a:rPr lang="en-US" baseline="0" dirty="0" smtClean="0"/>
              <a:t>Meshing efforts are greatly reduced too, since the user can avoid meshing many entities, and when defining </a:t>
            </a:r>
            <a:r>
              <a:rPr lang="en-US" baseline="0" dirty="0" err="1" smtClean="0"/>
              <a:t>conductances</a:t>
            </a:r>
            <a:r>
              <a:rPr lang="en-US" baseline="0" dirty="0" smtClean="0"/>
              <a:t> between meshes, continuous meshes or meshes with matching node locations or element types are not required.</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Femap</a:t>
            </a:r>
            <a:r>
              <a:rPr lang="en-US" baseline="0" dirty="0" smtClean="0"/>
              <a:t> Thermal’s radiation modeler is bi-spectral, allowing for 2 bandwidths and their accompanying surface properties.  The radiation problem solves concurrently with the thermal solve, and is capable of detecting radiation enclosures, calculating view factors with shadowing, and computing radiation </a:t>
            </a:r>
            <a:r>
              <a:rPr lang="en-US" baseline="0" dirty="0" err="1" smtClean="0"/>
              <a:t>conductances</a:t>
            </a:r>
            <a:r>
              <a:rPr lang="en-US" baseline="0" dirty="0" smtClean="0"/>
              <a:t> and their associated fluxes.</a:t>
            </a:r>
          </a:p>
          <a:p>
            <a:endParaRPr lang="en-US" baseline="0" dirty="0" smtClean="0"/>
          </a:p>
          <a:p>
            <a:r>
              <a:rPr lang="en-US" baseline="0" dirty="0" smtClean="0"/>
              <a:t>Three algorithms are provided.  </a:t>
            </a:r>
            <a:r>
              <a:rPr lang="en-US" baseline="0" dirty="0" err="1" smtClean="0"/>
              <a:t>Hemicube</a:t>
            </a:r>
            <a:r>
              <a:rPr lang="en-US" baseline="0" dirty="0" smtClean="0"/>
              <a:t> uses the host machine OGL graphics card, and is very fast.  Deterministic is a more traditional approach to view factor calculations, and Monte Carlo (which is used </a:t>
            </a:r>
            <a:r>
              <a:rPr lang="en-US" baseline="0" dirty="0" err="1" smtClean="0"/>
              <a:t>occaisonally</a:t>
            </a:r>
            <a:r>
              <a:rPr lang="en-US" baseline="0" dirty="0" smtClean="0"/>
              <a:t> in the space craft industry) is a physical based approach.  Both </a:t>
            </a:r>
            <a:r>
              <a:rPr lang="en-US" baseline="0" dirty="0" err="1" smtClean="0"/>
              <a:t>Hemicube</a:t>
            </a:r>
            <a:r>
              <a:rPr lang="en-US" baseline="0" dirty="0" smtClean="0"/>
              <a:t> and Deterministic are fully parallelized, as is the actual thermal analyzer.</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Femap Flow is a full feature CFD tool that is easy to use, and well suited for</a:t>
            </a:r>
            <a:r>
              <a:rPr lang="en-US" baseline="0" dirty="0" smtClean="0"/>
              <a:t> flow design issues.  Capable of performing either internal or external flow simulations, it can be used for anything from sizing a fan in an electronics box to predicting drag on a lifting body.  It’s capable of both steady state and time-dependent solutions, and is good for high speed flow up to about Mach3.  It benefits from the use of either solid 4-node tetrahedral elements for free meshing of irregular geometry, or solid 8-node brick elements.</a:t>
            </a:r>
          </a:p>
          <a:p>
            <a:endParaRPr lang="en-US" baseline="0" dirty="0" smtClean="0"/>
          </a:p>
          <a:p>
            <a:r>
              <a:rPr lang="en-US" baseline="0" dirty="0" smtClean="0"/>
              <a:t>Like Femap Thermal, the finite elements are used for modeling purposes but actually calculation points are established at nodes, for a finite volume solution.  Femap Flow performs an exact solve for mass, momentum, and energy.  The non-exact entity is the so-called wall function, which is the velocity distribution within the flow boundary layer.  Maya developers have carefully chosen appropriate wall functions for each class of flow solutions.</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Femap provides for multiple ways of defining air sources,</a:t>
            </a:r>
            <a:r>
              <a:rPr lang="en-US" baseline="0" dirty="0" smtClean="0"/>
              <a:t> or fans.  Fans can be at the flow boundary, internal to the flow, or define a closed loop.  The closed loop </a:t>
            </a:r>
            <a:r>
              <a:rPr lang="en-US" baseline="0" dirty="0" err="1" smtClean="0"/>
              <a:t>recirculating</a:t>
            </a:r>
            <a:r>
              <a:rPr lang="en-US" baseline="0" dirty="0" smtClean="0"/>
              <a:t> fan lets the user define heat gain or removal, to simulate an environmental control system.</a:t>
            </a:r>
          </a:p>
          <a:p>
            <a:endParaRPr lang="en-US" baseline="0" dirty="0" smtClean="0"/>
          </a:p>
          <a:p>
            <a:r>
              <a:rPr lang="en-US" baseline="0" dirty="0" smtClean="0"/>
              <a:t>Vents can be defined at the flow boundary, and the software will figure out which way they flow, based on pressure levels.</a:t>
            </a:r>
          </a:p>
          <a:p>
            <a:endParaRPr lang="en-US" baseline="0" dirty="0" smtClean="0"/>
          </a:p>
          <a:p>
            <a:r>
              <a:rPr lang="en-US" baseline="0" dirty="0" smtClean="0"/>
              <a:t>Both fans and vents allow the user to define secondary effects, including fan swirl, fan motor heating, and the head losses associated with louvered or perforated plates.</a:t>
            </a:r>
            <a:endParaRPr lang="en-US" dirty="0"/>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dirty="0" smtClean="0"/>
              <a:t>Femap Flow provides flexibility</a:t>
            </a:r>
            <a:r>
              <a:rPr lang="en-US" baseline="0" dirty="0" smtClean="0"/>
              <a:t> when designating surfaces for convection and/or friction.  The user can define a characteristic roughness, or the software will calculate one based on a set of obstruction elements.  Obstruction elements are 2D shell elements that coat the top surface of any items attached to the surface.  This is particularly useful when simulating circuit boards populated with components, where the fluid mesh need not conform to the components on the board, but only the board itself.</a:t>
            </a:r>
          </a:p>
          <a:p>
            <a:endParaRPr lang="en-US" baseline="0" dirty="0" smtClean="0"/>
          </a:p>
          <a:p>
            <a:r>
              <a:rPr lang="en-US" baseline="0" dirty="0" smtClean="0"/>
              <a:t>A time saving feature when all surfaces in a model have consistent surface properties is to use the “auto-convect” switch, where the software will define convection and friction on all free surfaces using default surface properties.</a:t>
            </a:r>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r>
              <a:rPr lang="en-US" baseline="0" dirty="0" smtClean="0"/>
              <a:t>Maya is very proud of the fact that most Femap CFD problems can be run on a typical Windows desktop or laptop computer, with only modest memory.  One reason for this is the ability to take advantage of both geometric and flow / thermal symmetry. This is a very important feature because it can drastically reduce the size of a model, and hence its solution run time.</a:t>
            </a:r>
          </a:p>
          <a:p>
            <a:endParaRPr lang="en-US" baseline="0" dirty="0" smtClean="0"/>
          </a:p>
          <a:p>
            <a:r>
              <a:rPr lang="en-US" baseline="0" dirty="0" smtClean="0"/>
              <a:t>Flow symmetry planes force the flow to be parallel to a plane, with no friction effects.  This is typically used for geometry half or quarter symmetry.</a:t>
            </a:r>
          </a:p>
          <a:p>
            <a:endParaRPr lang="en-US" baseline="0" dirty="0" smtClean="0"/>
          </a:p>
          <a:p>
            <a:r>
              <a:rPr lang="en-US" baseline="0" dirty="0" smtClean="0"/>
              <a:t>In contrast, the periodicity capability in Femap Flow forces a mirror image of the flow from a source surface onto a slave surface.  This is particularly useful for bladed or repetitive geometry.</a:t>
            </a:r>
          </a:p>
        </p:txBody>
      </p:sp>
      <p:sp>
        <p:nvSpPr>
          <p:cNvPr id="4" name="Slide Number Placeholder 3"/>
          <p:cNvSpPr>
            <a:spLocks noGrp="1"/>
          </p:cNvSpPr>
          <p:nvPr>
            <p:ph type="sldNum" sz="quarter" idx="10"/>
          </p:nvPr>
        </p:nvSpPr>
        <p:spPr/>
        <p:txBody>
          <a:bodyPr/>
          <a:lstStyle/>
          <a:p>
            <a:pPr>
              <a:defRPr/>
            </a:pPr>
            <a:fld id="{E165769C-F63A-4931-8F32-BDF2CF15DD21}"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398" y="4933280"/>
            <a:ext cx="2133600" cy="158750"/>
          </a:xfrm>
        </p:spPr>
        <p:txBody>
          <a:bodyPr/>
          <a:lstStyle>
            <a:lvl1pPr>
              <a:defRPr>
                <a:solidFill>
                  <a:schemeClr val="bg1">
                    <a:lumMod val="65000"/>
                  </a:schemeClr>
                </a:solidFill>
              </a:defRPr>
            </a:lvl1pPr>
          </a:lstStyle>
          <a:p>
            <a:fld id="{848A72F1-2D15-40DF-98F7-68C396D8DEC1}" type="slidenum">
              <a:rPr lang="en-CA" smtClean="0"/>
              <a:pPr/>
              <a:t>‹#›</a:t>
            </a:fld>
            <a:endParaRPr lang="en-CA"/>
          </a:p>
        </p:txBody>
      </p:sp>
      <p:sp>
        <p:nvSpPr>
          <p:cNvPr id="7"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369181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SPLM Maya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1851670"/>
            <a:ext cx="6400800" cy="1314450"/>
          </a:xfrm>
          <a:prstGeom prst="rect">
            <a:avLst/>
          </a:prstGeom>
        </p:spPr>
        <p:txBody>
          <a:bodyPr/>
          <a:lstStyle>
            <a:lvl1pPr marL="0" indent="0" algn="ctr">
              <a:buNone/>
              <a:defRPr>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848A72F1-2D15-40DF-98F7-68C396D8DEC1}" type="slidenum">
              <a:rPr lang="en-CA" smtClean="0"/>
              <a:pPr/>
              <a:t>‹#›</a:t>
            </a:fld>
            <a:endParaRPr lang="en-CA"/>
          </a:p>
        </p:txBody>
      </p:sp>
      <p:sp>
        <p:nvSpPr>
          <p:cNvPr id="9"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4105554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7575"/>
            <a:ext cx="7920880" cy="3600400"/>
          </a:xfrm>
          <a:prstGeom prst="rect">
            <a:avLst/>
          </a:prstGeom>
        </p:spPr>
        <p:txBody>
          <a:bodyPr/>
          <a:lstStyle>
            <a:lvl1pPr marL="342900" indent="-342900">
              <a:buFont typeface="Arial" panose="020B0604020202020204" pitchFamily="34" charset="0"/>
              <a:buChar char="•"/>
              <a:defRPr sz="1200" b="1">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2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1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1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1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848A72F1-2D15-40DF-98F7-68C396D8DEC1}" type="slidenum">
              <a:rPr lang="en-CA" smtClean="0"/>
              <a:t>‹#›</a:t>
            </a:fld>
            <a:endParaRPr lang="en-CA"/>
          </a:p>
        </p:txBody>
      </p:sp>
      <p:sp>
        <p:nvSpPr>
          <p:cNvPr id="5"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37641773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7" name="Group 6"/>
          <p:cNvGrpSpPr/>
          <p:nvPr userDrawn="1"/>
        </p:nvGrpSpPr>
        <p:grpSpPr>
          <a:xfrm>
            <a:off x="611560" y="1254126"/>
            <a:ext cx="5432345" cy="2685777"/>
            <a:chOff x="611560" y="1254126"/>
            <a:chExt cx="5432345" cy="2685777"/>
          </a:xfrm>
        </p:grpSpPr>
        <p:pic>
          <p:nvPicPr>
            <p:cNvPr id="8" name="Picture 3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64" r="29337"/>
            <a:stretch/>
          </p:blipFill>
          <p:spPr bwMode="auto">
            <a:xfrm>
              <a:off x="4884228" y="1254127"/>
              <a:ext cx="1159676" cy="1330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69" t="8432" r="26983"/>
            <a:stretch/>
          </p:blipFill>
          <p:spPr bwMode="auto">
            <a:xfrm>
              <a:off x="3689387" y="1254126"/>
              <a:ext cx="1159677" cy="1330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3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69" r="15090"/>
            <a:stretch/>
          </p:blipFill>
          <p:spPr bwMode="auto">
            <a:xfrm>
              <a:off x="3689387" y="2606508"/>
              <a:ext cx="1159677" cy="1333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824" t="4893" r="25232"/>
            <a:stretch/>
          </p:blipFill>
          <p:spPr bwMode="auto">
            <a:xfrm>
              <a:off x="4884229" y="2606508"/>
              <a:ext cx="1159676" cy="1333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1560" y="1254127"/>
              <a:ext cx="3002544" cy="2685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sp>
        <p:nvSpPr>
          <p:cNvPr id="17" name="Text Box 3"/>
          <p:cNvSpPr txBox="1">
            <a:spLocks noChangeArrowheads="1"/>
          </p:cNvSpPr>
          <p:nvPr userDrawn="1"/>
        </p:nvSpPr>
        <p:spPr bwMode="auto">
          <a:xfrm>
            <a:off x="6043904" y="3267702"/>
            <a:ext cx="2532550" cy="23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FontTx/>
              <a:buNone/>
            </a:pPr>
            <a:r>
              <a:rPr lang="en-CA" altLang="en-US" sz="1100" dirty="0" smtClean="0">
                <a:solidFill>
                  <a:schemeClr val="bg1">
                    <a:lumMod val="65000"/>
                  </a:schemeClr>
                </a:solidFill>
                <a:cs typeface="Arial" pitchFamily="34" charset="0"/>
              </a:rPr>
              <a:t>date</a:t>
            </a:r>
            <a:endParaRPr lang="en-CA" altLang="en-US" sz="1100" dirty="0">
              <a:solidFill>
                <a:schemeClr val="bg1">
                  <a:lumMod val="65000"/>
                </a:schemeClr>
              </a:solidFill>
              <a:cs typeface="Arial" pitchFamily="34" charset="0"/>
            </a:endParaRPr>
          </a:p>
        </p:txBody>
      </p:sp>
      <p:sp>
        <p:nvSpPr>
          <p:cNvPr id="16" name="Text Box 3"/>
          <p:cNvSpPr txBox="1">
            <a:spLocks noChangeArrowheads="1"/>
          </p:cNvSpPr>
          <p:nvPr userDrawn="1"/>
        </p:nvSpPr>
        <p:spPr bwMode="auto">
          <a:xfrm>
            <a:off x="6043904" y="2283718"/>
            <a:ext cx="2532550" cy="23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FontTx/>
              <a:buNone/>
            </a:pPr>
            <a:r>
              <a:rPr lang="en-CA" altLang="en-US" sz="1100" dirty="0" smtClean="0">
                <a:solidFill>
                  <a:schemeClr val="bg1">
                    <a:lumMod val="65000"/>
                  </a:schemeClr>
                </a:solidFill>
                <a:cs typeface="Arial" pitchFamily="34" charset="0"/>
              </a:rPr>
              <a:t>presented to</a:t>
            </a:r>
            <a:endParaRPr lang="en-CA" altLang="en-US" sz="1100" dirty="0">
              <a:solidFill>
                <a:schemeClr val="bg1">
                  <a:lumMod val="65000"/>
                </a:schemeClr>
              </a:solidFill>
              <a:cs typeface="Arial" pitchFamily="34" charset="0"/>
            </a:endParaRPr>
          </a:p>
        </p:txBody>
      </p:sp>
      <p:sp>
        <p:nvSpPr>
          <p:cNvPr id="19" name="Text Box 3"/>
          <p:cNvSpPr txBox="1">
            <a:spLocks noChangeArrowheads="1"/>
          </p:cNvSpPr>
          <p:nvPr userDrawn="1"/>
        </p:nvSpPr>
        <p:spPr bwMode="auto">
          <a:xfrm>
            <a:off x="6043905" y="1347614"/>
            <a:ext cx="2532549" cy="23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FontTx/>
              <a:buNone/>
            </a:pPr>
            <a:r>
              <a:rPr lang="en-CA" altLang="en-US" sz="1100" dirty="0" smtClean="0">
                <a:solidFill>
                  <a:schemeClr val="bg1">
                    <a:lumMod val="65000"/>
                  </a:schemeClr>
                </a:solidFill>
                <a:cs typeface="Arial" pitchFamily="34" charset="0"/>
              </a:rPr>
              <a:t>by</a:t>
            </a:r>
            <a:endParaRPr lang="en-CA" altLang="en-US" sz="1100" dirty="0">
              <a:solidFill>
                <a:schemeClr val="bg1">
                  <a:lumMod val="65000"/>
                </a:schemeClr>
              </a:solidFill>
              <a:cs typeface="Arial" pitchFamily="34" charset="0"/>
            </a:endParaRPr>
          </a:p>
        </p:txBody>
      </p:sp>
      <p:sp>
        <p:nvSpPr>
          <p:cNvPr id="5" name="Text Placeholder 4"/>
          <p:cNvSpPr>
            <a:spLocks noGrp="1"/>
          </p:cNvSpPr>
          <p:nvPr>
            <p:ph type="body" sz="quarter" idx="13" hasCustomPrompt="1"/>
          </p:nvPr>
        </p:nvSpPr>
        <p:spPr>
          <a:xfrm>
            <a:off x="6040154" y="1532012"/>
            <a:ext cx="2564294" cy="391666"/>
          </a:xfrm>
          <a:prstGeom prst="rect">
            <a:avLst/>
          </a:prstGeom>
        </p:spPr>
        <p:txBody>
          <a:bodyPr>
            <a:normAutofit/>
          </a:bodyPr>
          <a:lstStyle>
            <a:lvl1pPr marL="0" indent="0" algn="r">
              <a:buNone/>
              <a:defRPr sz="1400">
                <a:latin typeface="Arial" panose="020B0604020202020204" pitchFamily="34" charset="0"/>
                <a:cs typeface="Arial" panose="020B0604020202020204" pitchFamily="34" charset="0"/>
              </a:defRPr>
            </a:lvl1pPr>
          </a:lstStyle>
          <a:p>
            <a:pPr lvl="0"/>
            <a:r>
              <a:rPr lang="fr-CA" dirty="0" err="1" smtClean="0"/>
              <a:t>Author</a:t>
            </a:r>
            <a:endParaRPr lang="en-CA" dirty="0"/>
          </a:p>
        </p:txBody>
      </p:sp>
      <p:sp>
        <p:nvSpPr>
          <p:cNvPr id="20" name="Text Placeholder 4"/>
          <p:cNvSpPr>
            <a:spLocks noGrp="1"/>
          </p:cNvSpPr>
          <p:nvPr>
            <p:ph type="body" sz="quarter" idx="14" hasCustomPrompt="1"/>
          </p:nvPr>
        </p:nvSpPr>
        <p:spPr>
          <a:xfrm>
            <a:off x="6043904" y="2486544"/>
            <a:ext cx="2564293" cy="391666"/>
          </a:xfrm>
          <a:prstGeom prst="rect">
            <a:avLst/>
          </a:prstGeom>
        </p:spPr>
        <p:txBody>
          <a:bodyPr>
            <a:normAutofit/>
          </a:bodyPr>
          <a:lstStyle>
            <a:lvl1pPr marL="0" indent="0" algn="r">
              <a:buNone/>
              <a:defRPr sz="1400">
                <a:latin typeface="Arial" panose="020B0604020202020204" pitchFamily="34" charset="0"/>
                <a:cs typeface="Arial" panose="020B0604020202020204" pitchFamily="34" charset="0"/>
              </a:defRPr>
            </a:lvl1pPr>
          </a:lstStyle>
          <a:p>
            <a:pPr lvl="0"/>
            <a:r>
              <a:rPr lang="fr-CA" dirty="0" smtClean="0"/>
              <a:t>Customer</a:t>
            </a:r>
            <a:endParaRPr lang="en-CA" dirty="0"/>
          </a:p>
        </p:txBody>
      </p:sp>
      <p:sp>
        <p:nvSpPr>
          <p:cNvPr id="21" name="Text Placeholder 4"/>
          <p:cNvSpPr>
            <a:spLocks noGrp="1"/>
          </p:cNvSpPr>
          <p:nvPr>
            <p:ph type="body" sz="quarter" idx="15" hasCustomPrompt="1"/>
          </p:nvPr>
        </p:nvSpPr>
        <p:spPr>
          <a:xfrm>
            <a:off x="6043904" y="3476228"/>
            <a:ext cx="2564293" cy="391666"/>
          </a:xfrm>
          <a:prstGeom prst="rect">
            <a:avLst/>
          </a:prstGeom>
        </p:spPr>
        <p:txBody>
          <a:bodyPr>
            <a:normAutofit/>
          </a:bodyPr>
          <a:lstStyle>
            <a:lvl1pPr marL="0" indent="0" algn="r">
              <a:buNone/>
              <a:defRPr sz="1400" baseline="0">
                <a:latin typeface="Arial" panose="020B0604020202020204" pitchFamily="34" charset="0"/>
                <a:cs typeface="Arial" panose="020B0604020202020204" pitchFamily="34" charset="0"/>
              </a:defRPr>
            </a:lvl1pPr>
          </a:lstStyle>
          <a:p>
            <a:pPr lvl="0"/>
            <a:r>
              <a:rPr lang="fr-CA" dirty="0" err="1" smtClean="0"/>
              <a:t>January</a:t>
            </a:r>
            <a:r>
              <a:rPr lang="fr-CA" dirty="0" smtClean="0"/>
              <a:t> 1st 2014</a:t>
            </a:r>
            <a:endParaRPr lang="en-CA" dirty="0"/>
          </a:p>
        </p:txBody>
      </p:sp>
      <p:sp>
        <p:nvSpPr>
          <p:cNvPr id="18"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424983260"/>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611560" y="1200151"/>
            <a:ext cx="3884240" cy="3394472"/>
          </a:xfrm>
          <a:prstGeom prst="rect">
            <a:avLst/>
          </a:prstGeom>
        </p:spPr>
        <p:txBody>
          <a:bodyPr/>
          <a:lstStyle>
            <a:lvl1pPr>
              <a:defRPr sz="1200" b="1">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1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4008" y="1200151"/>
            <a:ext cx="3884240" cy="3394472"/>
          </a:xfrm>
          <a:prstGeom prst="rect">
            <a:avLst/>
          </a:prstGeom>
        </p:spPr>
        <p:txBody>
          <a:bodyPr/>
          <a:lstStyle>
            <a:lvl1pPr>
              <a:defRPr sz="1200" b="1">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1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48A72F1-2D15-40DF-98F7-68C396D8DEC1}" type="slidenum">
              <a:rPr lang="en-CA" smtClean="0"/>
              <a:pPr/>
              <a:t>‹#›</a:t>
            </a:fld>
            <a:endParaRPr lang="en-CA" dirty="0"/>
          </a:p>
        </p:txBody>
      </p:sp>
    </p:spTree>
    <p:extLst>
      <p:ext uri="{BB962C8B-B14F-4D97-AF65-F5344CB8AC3E}">
        <p14:creationId xmlns:p14="http://schemas.microsoft.com/office/powerpoint/2010/main" val="1304726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398" y="4918075"/>
            <a:ext cx="2133600" cy="158750"/>
          </a:xfrm>
          <a:prstGeom prst="rect">
            <a:avLst/>
          </a:prstGeom>
        </p:spPr>
        <p:txBody>
          <a:bodyPr vert="horz" lIns="91440" tIns="45720" rIns="91440" bIns="45720" rtlCol="0" anchor="ctr"/>
          <a:lstStyle>
            <a:lvl1pPr algn="r">
              <a:defRPr lang="en-CA" sz="600" kern="1200" smtClean="0">
                <a:solidFill>
                  <a:schemeClr val="tx1">
                    <a:lumMod val="50000"/>
                    <a:lumOff val="50000"/>
                  </a:schemeClr>
                </a:solidFill>
                <a:latin typeface="Futura Bk BT" pitchFamily="34" charset="0"/>
                <a:ea typeface="+mn-ea"/>
                <a:cs typeface="+mn-cs"/>
              </a:defRPr>
            </a:lvl1pPr>
          </a:lstStyle>
          <a:p>
            <a:fld id="{848A72F1-2D15-40DF-98F7-68C396D8DEC1}" type="slidenum">
              <a:rPr lang="en-CA" smtClean="0"/>
              <a:pPr/>
              <a:t>‹#›</a:t>
            </a:fld>
            <a:endParaRPr lang="en-CA" dirty="0"/>
          </a:p>
        </p:txBody>
      </p:sp>
      <p:sp>
        <p:nvSpPr>
          <p:cNvPr id="13" name="Rectangle 5"/>
          <p:cNvSpPr>
            <a:spLocks noChangeArrowheads="1"/>
          </p:cNvSpPr>
          <p:nvPr userDrawn="1"/>
        </p:nvSpPr>
        <p:spPr bwMode="auto">
          <a:xfrm>
            <a:off x="-1" y="-101"/>
            <a:ext cx="9143999" cy="5164139"/>
          </a:xfrm>
          <a:prstGeom prst="rect">
            <a:avLst/>
          </a:prstGeom>
          <a:gradFill flip="none" rotWithShape="1">
            <a:gsLst>
              <a:gs pos="50000">
                <a:schemeClr val="bg1">
                  <a:lumMod val="85000"/>
                </a:schemeClr>
              </a:gs>
              <a:gs pos="100000">
                <a:schemeClr val="bg1"/>
              </a:gs>
            </a:gsLst>
            <a:path path="circle">
              <a:fillToRect l="50000" t="50000" r="50000" b="50000"/>
            </a:path>
            <a:tileRect/>
          </a:gradFill>
          <a:ln>
            <a:noFill/>
          </a:ln>
        </p:spPr>
        <p:txBody>
          <a:bodyPr wrap="none" lIns="65306" tIns="32653" rIns="65306" bIns="32653" anchor="ctr"/>
          <a:lstStyle/>
          <a:p>
            <a:pPr>
              <a:defRPr/>
            </a:pPr>
            <a:r>
              <a:rPr lang="fr-CA" dirty="0">
                <a:latin typeface="Arial" charset="0"/>
              </a:rPr>
              <a:t> </a:t>
            </a:r>
            <a:endParaRPr lang="en-CA" dirty="0">
              <a:latin typeface="Arial" charset="0"/>
            </a:endParaRPr>
          </a:p>
        </p:txBody>
      </p:sp>
      <p:sp>
        <p:nvSpPr>
          <p:cNvPr id="14" name="Text Box 10"/>
          <p:cNvSpPr txBox="1">
            <a:spLocks noChangeArrowheads="1"/>
          </p:cNvSpPr>
          <p:nvPr userDrawn="1"/>
        </p:nvSpPr>
        <p:spPr bwMode="auto">
          <a:xfrm>
            <a:off x="596805" y="4942523"/>
            <a:ext cx="27368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eaLnBrk="0" hangingPunct="0">
              <a:defRPr sz="2300">
                <a:solidFill>
                  <a:schemeClr val="tx1"/>
                </a:solidFill>
                <a:latin typeface="Arial" charset="0"/>
              </a:defRPr>
            </a:lvl1pPr>
            <a:lvl2pPr marL="742950" indent="-285750" eaLnBrk="0" hangingPunct="0">
              <a:defRPr sz="2300">
                <a:solidFill>
                  <a:schemeClr val="tx1"/>
                </a:solidFill>
                <a:latin typeface="Arial" charset="0"/>
              </a:defRPr>
            </a:lvl2pPr>
            <a:lvl3pPr marL="1143000" indent="-228600" eaLnBrk="0" hangingPunct="0">
              <a:defRPr sz="2300">
                <a:solidFill>
                  <a:schemeClr val="tx1"/>
                </a:solidFill>
                <a:latin typeface="Arial" charset="0"/>
              </a:defRPr>
            </a:lvl3pPr>
            <a:lvl4pPr marL="1600200" indent="-228600" eaLnBrk="0" hangingPunct="0">
              <a:defRPr sz="2300">
                <a:solidFill>
                  <a:schemeClr val="tx1"/>
                </a:solidFill>
                <a:latin typeface="Arial" charset="0"/>
              </a:defRPr>
            </a:lvl4pPr>
            <a:lvl5pPr marL="2057400" indent="-228600" eaLnBrk="0" hangingPunct="0">
              <a:defRPr sz="2300">
                <a:solidFill>
                  <a:schemeClr val="tx1"/>
                </a:solidFill>
                <a:latin typeface="Arial" charset="0"/>
              </a:defRPr>
            </a:lvl5pPr>
            <a:lvl6pPr marL="2514600" indent="-228600" eaLnBrk="0" fontAlgn="base" hangingPunct="0">
              <a:spcBef>
                <a:spcPct val="0"/>
              </a:spcBef>
              <a:spcAft>
                <a:spcPct val="0"/>
              </a:spcAft>
              <a:defRPr sz="2300">
                <a:solidFill>
                  <a:schemeClr val="tx1"/>
                </a:solidFill>
                <a:latin typeface="Arial" charset="0"/>
              </a:defRPr>
            </a:lvl6pPr>
            <a:lvl7pPr marL="2971800" indent="-228600" eaLnBrk="0" fontAlgn="base" hangingPunct="0">
              <a:spcBef>
                <a:spcPct val="0"/>
              </a:spcBef>
              <a:spcAft>
                <a:spcPct val="0"/>
              </a:spcAft>
              <a:defRPr sz="2300">
                <a:solidFill>
                  <a:schemeClr val="tx1"/>
                </a:solidFill>
                <a:latin typeface="Arial" charset="0"/>
              </a:defRPr>
            </a:lvl7pPr>
            <a:lvl8pPr marL="3429000" indent="-228600" eaLnBrk="0" fontAlgn="base" hangingPunct="0">
              <a:spcBef>
                <a:spcPct val="0"/>
              </a:spcBef>
              <a:spcAft>
                <a:spcPct val="0"/>
              </a:spcAft>
              <a:defRPr sz="2300">
                <a:solidFill>
                  <a:schemeClr val="tx1"/>
                </a:solidFill>
                <a:latin typeface="Arial" charset="0"/>
              </a:defRPr>
            </a:lvl8pPr>
            <a:lvl9pPr marL="3886200" indent="-228600" eaLnBrk="0" fontAlgn="base" hangingPunct="0">
              <a:spcBef>
                <a:spcPct val="0"/>
              </a:spcBef>
              <a:spcAft>
                <a:spcPct val="0"/>
              </a:spcAft>
              <a:defRPr sz="2300">
                <a:solidFill>
                  <a:schemeClr val="tx1"/>
                </a:solidFill>
                <a:latin typeface="Arial" charset="0"/>
              </a:defRPr>
            </a:lvl9pPr>
          </a:lstStyle>
          <a:p>
            <a:pPr>
              <a:spcBef>
                <a:spcPct val="50000"/>
              </a:spcBef>
              <a:defRPr/>
            </a:pPr>
            <a:r>
              <a:rPr lang="en-CA" sz="600" dirty="0" smtClean="0">
                <a:solidFill>
                  <a:schemeClr val="bg1">
                    <a:lumMod val="65000"/>
                  </a:schemeClr>
                </a:solidFill>
                <a:latin typeface="Futura Bk BT" pitchFamily="34" charset="0"/>
              </a:rPr>
              <a:t>© Copyright 2014 Maya Heat Transfer Technologies, Ltd. All rights reserved.</a:t>
            </a:r>
            <a:endParaRPr lang="en-US" sz="600" dirty="0" smtClean="0">
              <a:solidFill>
                <a:schemeClr val="bg1">
                  <a:lumMod val="65000"/>
                </a:schemeClr>
              </a:solidFill>
              <a:latin typeface="Futura Bk BT" pitchFamily="34" charset="0"/>
            </a:endParaRPr>
          </a:p>
        </p:txBody>
      </p:sp>
      <p:sp>
        <p:nvSpPr>
          <p:cNvPr id="15" name="Rectangle 3"/>
          <p:cNvSpPr>
            <a:spLocks noChangeArrowheads="1"/>
          </p:cNvSpPr>
          <p:nvPr userDrawn="1"/>
        </p:nvSpPr>
        <p:spPr bwMode="auto">
          <a:xfrm>
            <a:off x="0" y="160237"/>
            <a:ext cx="9143998" cy="539751"/>
          </a:xfrm>
          <a:prstGeom prst="rect">
            <a:avLst/>
          </a:prstGeom>
          <a:solidFill>
            <a:schemeClr val="tx2">
              <a:lumMod val="75000"/>
            </a:schemeClr>
          </a:solidFill>
          <a:ln>
            <a:noFill/>
          </a:ln>
          <a:extLst/>
        </p:spPr>
        <p:txBody>
          <a:bodyPr wrap="none" lIns="65306" tIns="32653" rIns="65306" bIns="32653" anchor="ct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endParaRPr lang="en-CA" altLang="en-US" sz="1600"/>
          </a:p>
        </p:txBody>
      </p:sp>
      <p:pic>
        <p:nvPicPr>
          <p:cNvPr id="16" name="Picture 20" descr="Z:\Marketing\MAYA\Maya DCIM Website\Index Redesign\Siemens-PLM-Partner-Emblem-color-horizontal-for-white-background\Siemens-PLM-Partner-Emblem-color-horizontal-for-white-background\Siemens-PLM-Partner-Emblem-color-horizontal-for-white-background.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452321" y="4443958"/>
            <a:ext cx="1264788" cy="8264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userDrawn="1"/>
        </p:nvSpPr>
        <p:spPr bwMode="auto">
          <a:xfrm>
            <a:off x="2195" y="159691"/>
            <a:ext cx="594610" cy="539751"/>
          </a:xfrm>
          <a:prstGeom prst="rect">
            <a:avLst/>
          </a:prstGeom>
          <a:solidFill>
            <a:srgbClr val="DF6F20"/>
          </a:solidFill>
          <a:ln>
            <a:noFill/>
          </a:ln>
          <a:extLst/>
        </p:spPr>
        <p:txBody>
          <a:bodyPr wrap="none" lIns="65306" tIns="32653" rIns="65306" bIns="32653" anchor="ct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endParaRPr lang="en-CA" altLang="en-US" sz="1600"/>
          </a:p>
        </p:txBody>
      </p:sp>
      <p:pic>
        <p:nvPicPr>
          <p:cNvPr id="18" name="Picture 2" descr="Z:\Marketing\MAYA\Maya Social Media\MAYA_HTT_Ltd_Logo_ (1).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68344" y="-101"/>
            <a:ext cx="864096" cy="86409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260243208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dirty="0" smtClean="0"/>
              <a:t>Carl J. Poplawsky</a:t>
            </a:r>
            <a:endParaRPr lang="en-CA" dirty="0"/>
          </a:p>
        </p:txBody>
      </p:sp>
      <p:sp>
        <p:nvSpPr>
          <p:cNvPr id="3" name="Text Placeholder 2"/>
          <p:cNvSpPr>
            <a:spLocks noGrp="1"/>
          </p:cNvSpPr>
          <p:nvPr>
            <p:ph type="body" sz="quarter" idx="14"/>
          </p:nvPr>
        </p:nvSpPr>
        <p:spPr>
          <a:xfrm>
            <a:off x="6043904" y="2486544"/>
            <a:ext cx="2564293" cy="589262"/>
          </a:xfrm>
        </p:spPr>
        <p:txBody>
          <a:bodyPr>
            <a:normAutofit/>
          </a:bodyPr>
          <a:lstStyle/>
          <a:p>
            <a:r>
              <a:rPr lang="fr-CA" dirty="0" smtClean="0"/>
              <a:t>Femap Symposium</a:t>
            </a:r>
          </a:p>
          <a:p>
            <a:r>
              <a:rPr lang="fr-CA" dirty="0" smtClean="0"/>
              <a:t>Ann Arbor, MI.</a:t>
            </a:r>
            <a:endParaRPr lang="en-CA" dirty="0"/>
          </a:p>
        </p:txBody>
      </p:sp>
      <p:sp>
        <p:nvSpPr>
          <p:cNvPr id="4" name="Text Placeholder 3"/>
          <p:cNvSpPr>
            <a:spLocks noGrp="1"/>
          </p:cNvSpPr>
          <p:nvPr>
            <p:ph type="body" sz="quarter" idx="15"/>
          </p:nvPr>
        </p:nvSpPr>
        <p:spPr/>
        <p:txBody>
          <a:bodyPr/>
          <a:lstStyle/>
          <a:p>
            <a:r>
              <a:rPr lang="fr-CA" dirty="0" err="1" smtClean="0"/>
              <a:t>June</a:t>
            </a:r>
            <a:r>
              <a:rPr lang="fr-CA" dirty="0" smtClean="0"/>
              <a:t> 4th, 2015</a:t>
            </a:r>
            <a:endParaRPr lang="en-CA" dirty="0"/>
          </a:p>
        </p:txBody>
      </p:sp>
      <p:sp>
        <p:nvSpPr>
          <p:cNvPr id="5" name="Title 4"/>
          <p:cNvSpPr>
            <a:spLocks noGrp="1"/>
          </p:cNvSpPr>
          <p:nvPr>
            <p:ph type="title"/>
          </p:nvPr>
        </p:nvSpPr>
        <p:spPr/>
        <p:txBody>
          <a:bodyPr/>
          <a:lstStyle/>
          <a:p>
            <a:r>
              <a:rPr lang="fr-CA" dirty="0" smtClean="0"/>
              <a:t>Femap Thermal &amp; Flow  V11</a:t>
            </a:r>
            <a:endParaRPr lang="en-CA" dirty="0"/>
          </a:p>
        </p:txBody>
      </p:sp>
    </p:spTree>
    <p:extLst>
      <p:ext uri="{BB962C8B-B14F-4D97-AF65-F5344CB8AC3E}">
        <p14:creationId xmlns:p14="http://schemas.microsoft.com/office/powerpoint/2010/main" val="60897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r>
              <a:rPr lang="en-US" dirty="0" smtClean="0"/>
              <a:t>Femap Flow Fans and Vents</a:t>
            </a:r>
            <a:endParaRPr lang="en-US" b="0" i="1" dirty="0" smtClean="0"/>
          </a:p>
        </p:txBody>
      </p:sp>
      <p:sp>
        <p:nvSpPr>
          <p:cNvPr id="7" name="Content Placeholder 2"/>
          <p:cNvSpPr>
            <a:spLocks noGrp="1"/>
          </p:cNvSpPr>
          <p:nvPr>
            <p:ph idx="1"/>
          </p:nvPr>
        </p:nvSpPr>
        <p:spPr>
          <a:xfrm>
            <a:off x="539750" y="843558"/>
            <a:ext cx="8221866" cy="3960439"/>
          </a:xfrm>
        </p:spPr>
        <p:txBody>
          <a:bodyPr/>
          <a:lstStyle/>
          <a:p>
            <a:pPr marL="284400" indent="-284400">
              <a:spcBef>
                <a:spcPts val="288"/>
              </a:spcBef>
            </a:pPr>
            <a:r>
              <a:rPr lang="en-US" sz="1800" b="0" dirty="0">
                <a:latin typeface="+mj-lt"/>
              </a:rPr>
              <a:t>A</a:t>
            </a:r>
            <a:r>
              <a:rPr lang="en-US" sz="1800" b="0" dirty="0" smtClean="0">
                <a:latin typeface="+mj-lt"/>
              </a:rPr>
              <a:t>llows the user to define air sources (fans)</a:t>
            </a:r>
          </a:p>
          <a:p>
            <a:pPr marL="684450" lvl="2" indent="-284400">
              <a:spcBef>
                <a:spcPts val="288"/>
              </a:spcBef>
            </a:pPr>
            <a:r>
              <a:rPr lang="en-US" sz="1600" dirty="0" smtClean="0">
                <a:latin typeface="+mj-lt"/>
              </a:rPr>
              <a:t>Velocity, volumetric flow, mass flow, pressure rise, or fan curve</a:t>
            </a:r>
          </a:p>
          <a:p>
            <a:pPr marL="684450" lvl="2" indent="-284400">
              <a:spcBef>
                <a:spcPts val="288"/>
              </a:spcBef>
            </a:pPr>
            <a:r>
              <a:rPr lang="en-US" sz="1600" dirty="0" smtClean="0">
                <a:latin typeface="+mj-lt"/>
              </a:rPr>
              <a:t>Fans can be at the flow boundary or embedded</a:t>
            </a:r>
          </a:p>
          <a:p>
            <a:pPr marL="684450" lvl="2" indent="-284400">
              <a:spcBef>
                <a:spcPts val="288"/>
              </a:spcBef>
            </a:pPr>
            <a:r>
              <a:rPr lang="en-US" sz="1600" dirty="0" smtClean="0">
                <a:latin typeface="+mj-lt"/>
              </a:rPr>
              <a:t>A </a:t>
            </a:r>
            <a:r>
              <a:rPr lang="en-US" sz="1600" dirty="0" err="1" smtClean="0">
                <a:latin typeface="+mj-lt"/>
              </a:rPr>
              <a:t>recirculating</a:t>
            </a:r>
            <a:r>
              <a:rPr lang="en-US" sz="1600" dirty="0" smtClean="0">
                <a:latin typeface="+mj-lt"/>
              </a:rPr>
              <a:t> fan (closed loop) is also available with or without heating or heat removal</a:t>
            </a:r>
          </a:p>
          <a:p>
            <a:pPr marL="684450" lvl="2" indent="-284400">
              <a:spcBef>
                <a:spcPts val="288"/>
              </a:spcBef>
            </a:pPr>
            <a:r>
              <a:rPr lang="en-US" sz="1600" dirty="0" smtClean="0">
                <a:latin typeface="+mj-lt"/>
              </a:rPr>
              <a:t>The user can include secondary effects</a:t>
            </a:r>
          </a:p>
          <a:p>
            <a:pPr marL="1198800" lvl="4" indent="-284400">
              <a:spcBef>
                <a:spcPts val="288"/>
              </a:spcBef>
            </a:pPr>
            <a:r>
              <a:rPr lang="en-US" sz="1400" dirty="0" smtClean="0">
                <a:latin typeface="+mj-lt"/>
              </a:rPr>
              <a:t>Fan swirl, motor heating, louvers, perforated inlet plates, etc.</a:t>
            </a:r>
          </a:p>
          <a:p>
            <a:pPr marL="284400" lvl="1" indent="-284400">
              <a:spcBef>
                <a:spcPts val="288"/>
              </a:spcBef>
              <a:buClrTx/>
            </a:pPr>
            <a:r>
              <a:rPr lang="en-US" sz="1800" dirty="0" smtClean="0">
                <a:latin typeface="+mj-lt"/>
              </a:rPr>
              <a:t>Vents can be defined at the flow boundary</a:t>
            </a:r>
          </a:p>
          <a:p>
            <a:pPr marL="684450" lvl="2" indent="-284400">
              <a:spcBef>
                <a:spcPts val="288"/>
              </a:spcBef>
            </a:pPr>
            <a:r>
              <a:rPr lang="en-US" sz="1600" dirty="0" smtClean="0">
                <a:latin typeface="+mj-lt"/>
              </a:rPr>
              <a:t>The software determines flow direction</a:t>
            </a:r>
          </a:p>
          <a:p>
            <a:pPr marL="684450" lvl="2" indent="-284400">
              <a:spcBef>
                <a:spcPts val="288"/>
              </a:spcBef>
            </a:pPr>
            <a:r>
              <a:rPr lang="en-US" sz="1600" dirty="0" smtClean="0">
                <a:latin typeface="+mj-lt"/>
              </a:rPr>
              <a:t>The user can include secondary effects</a:t>
            </a:r>
          </a:p>
          <a:p>
            <a:pPr marL="741600" lvl="3" indent="-284400">
              <a:spcBef>
                <a:spcPts val="288"/>
              </a:spcBef>
            </a:pPr>
            <a:r>
              <a:rPr lang="en-US" sz="1600" dirty="0" smtClean="0">
                <a:latin typeface="+mj-lt"/>
              </a:rPr>
              <a:t>Fan swirl, motor heating, louvers, perforated inlet plates, etc.</a:t>
            </a:r>
          </a:p>
          <a:p>
            <a:pPr marL="284400" lvl="1" indent="-284400">
              <a:spcBef>
                <a:spcPts val="288"/>
              </a:spcBef>
            </a:pPr>
            <a:endParaRPr lang="en-US" sz="1800" dirty="0"/>
          </a:p>
        </p:txBody>
      </p:sp>
      <p:pic>
        <p:nvPicPr>
          <p:cNvPr id="9" name="Picture 8" descr="p1.bmp"/>
          <p:cNvPicPr>
            <a:picLocks noChangeAspect="1"/>
          </p:cNvPicPr>
          <p:nvPr/>
        </p:nvPicPr>
        <p:blipFill>
          <a:blip r:embed="rId3" cstate="print"/>
          <a:stretch>
            <a:fillRect/>
          </a:stretch>
        </p:blipFill>
        <p:spPr>
          <a:xfrm>
            <a:off x="7376900" y="2496286"/>
            <a:ext cx="1485911" cy="1474211"/>
          </a:xfrm>
          <a:prstGeom prst="rect">
            <a:avLst/>
          </a:prstGeom>
        </p:spPr>
      </p:pic>
      <p:pic>
        <p:nvPicPr>
          <p:cNvPr id="12" name="Picture 11" descr="p1.bmp"/>
          <p:cNvPicPr>
            <a:picLocks noChangeAspect="1"/>
          </p:cNvPicPr>
          <p:nvPr/>
        </p:nvPicPr>
        <p:blipFill>
          <a:blip r:embed="rId4" cstate="print"/>
          <a:stretch>
            <a:fillRect/>
          </a:stretch>
        </p:blipFill>
        <p:spPr>
          <a:xfrm>
            <a:off x="3275856" y="4011910"/>
            <a:ext cx="2519904" cy="968588"/>
          </a:xfrm>
          <a:prstGeom prst="rect">
            <a:avLst/>
          </a:prstGeom>
        </p:spPr>
      </p:pic>
    </p:spTree>
    <p:extLst>
      <p:ext uri="{BB962C8B-B14F-4D97-AF65-F5344CB8AC3E}">
        <p14:creationId xmlns:p14="http://schemas.microsoft.com/office/powerpoint/2010/main" val="125375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r>
              <a:rPr lang="en-US" dirty="0" smtClean="0"/>
              <a:t>Femap Flow – Flow Surfaces</a:t>
            </a:r>
            <a:endParaRPr lang="en-US" b="0" i="1" dirty="0" smtClean="0"/>
          </a:p>
        </p:txBody>
      </p:sp>
      <p:sp>
        <p:nvSpPr>
          <p:cNvPr id="7" name="Content Placeholder 2"/>
          <p:cNvSpPr>
            <a:spLocks noGrp="1"/>
          </p:cNvSpPr>
          <p:nvPr>
            <p:ph idx="1"/>
          </p:nvPr>
        </p:nvSpPr>
        <p:spPr>
          <a:xfrm>
            <a:off x="539750" y="1022466"/>
            <a:ext cx="8221866" cy="1670858"/>
          </a:xfrm>
        </p:spPr>
        <p:txBody>
          <a:bodyPr/>
          <a:lstStyle/>
          <a:p>
            <a:pPr marL="284400" indent="-284400">
              <a:spcBef>
                <a:spcPts val="288"/>
              </a:spcBef>
            </a:pPr>
            <a:r>
              <a:rPr lang="en-US" sz="1800" b="0" dirty="0">
                <a:latin typeface="+mj-lt"/>
              </a:rPr>
              <a:t>A</a:t>
            </a:r>
            <a:r>
              <a:rPr lang="en-US" sz="1800" b="0" dirty="0" smtClean="0">
                <a:latin typeface="+mj-lt"/>
              </a:rPr>
              <a:t>llows the user to designate surfaces for convection and drag</a:t>
            </a:r>
            <a:endParaRPr lang="en-US" sz="1800" b="0" dirty="0">
              <a:latin typeface="+mj-lt"/>
            </a:endParaRPr>
          </a:p>
          <a:p>
            <a:pPr marL="741600" lvl="1" indent="-284400">
              <a:spcBef>
                <a:spcPts val="288"/>
              </a:spcBef>
            </a:pPr>
            <a:r>
              <a:rPr lang="en-US" sz="1600" b="0" dirty="0" smtClean="0">
                <a:latin typeface="+mj-lt"/>
              </a:rPr>
              <a:t>The user can provide characteristic roughness</a:t>
            </a:r>
          </a:p>
          <a:p>
            <a:pPr marL="741600" lvl="1" indent="-284400">
              <a:spcBef>
                <a:spcPts val="288"/>
              </a:spcBef>
            </a:pPr>
            <a:r>
              <a:rPr lang="en-US" sz="1600" b="0" dirty="0" smtClean="0">
                <a:latin typeface="+mj-lt"/>
              </a:rPr>
              <a:t>Or the software will calculate characteristic roughness given a set of “obstruction elements”</a:t>
            </a:r>
          </a:p>
          <a:p>
            <a:pPr marL="284400" indent="-284400">
              <a:spcBef>
                <a:spcPts val="288"/>
              </a:spcBef>
            </a:pPr>
            <a:r>
              <a:rPr lang="en-US" sz="1800" b="0" dirty="0" smtClean="0">
                <a:latin typeface="+mj-lt"/>
              </a:rPr>
              <a:t>Femap also provides a setting for “auto-convecting” from all free surfaces</a:t>
            </a:r>
          </a:p>
        </p:txBody>
      </p:sp>
      <p:pic>
        <p:nvPicPr>
          <p:cNvPr id="8" name="Picture 7" descr="p1.bmp"/>
          <p:cNvPicPr>
            <a:picLocks noChangeAspect="1"/>
          </p:cNvPicPr>
          <p:nvPr/>
        </p:nvPicPr>
        <p:blipFill>
          <a:blip r:embed="rId3" cstate="print"/>
          <a:stretch>
            <a:fillRect/>
          </a:stretch>
        </p:blipFill>
        <p:spPr>
          <a:xfrm>
            <a:off x="1763688" y="2643758"/>
            <a:ext cx="5815837" cy="1994576"/>
          </a:xfrm>
          <a:prstGeom prst="rect">
            <a:avLst/>
          </a:prstGeom>
        </p:spPr>
      </p:pic>
    </p:spTree>
    <p:extLst>
      <p:ext uri="{BB962C8B-B14F-4D97-AF65-F5344CB8AC3E}">
        <p14:creationId xmlns:p14="http://schemas.microsoft.com/office/powerpoint/2010/main" val="153467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1" y="197643"/>
            <a:ext cx="5578417" cy="606029"/>
          </a:xfrm>
        </p:spPr>
        <p:txBody>
          <a:bodyPr/>
          <a:lstStyle/>
          <a:p>
            <a:r>
              <a:rPr lang="en-US" dirty="0" smtClean="0"/>
              <a:t>Femap Flow Symmetry Planes and Periodicity</a:t>
            </a:r>
            <a:endParaRPr lang="en-US" b="0" i="1" dirty="0" smtClean="0"/>
          </a:p>
        </p:txBody>
      </p:sp>
      <p:sp>
        <p:nvSpPr>
          <p:cNvPr id="7" name="Content Placeholder 2"/>
          <p:cNvSpPr>
            <a:spLocks noGrp="1"/>
          </p:cNvSpPr>
          <p:nvPr>
            <p:ph idx="1"/>
          </p:nvPr>
        </p:nvSpPr>
        <p:spPr>
          <a:xfrm>
            <a:off x="539750" y="1022465"/>
            <a:ext cx="5262534" cy="3803073"/>
          </a:xfrm>
        </p:spPr>
        <p:txBody>
          <a:bodyPr/>
          <a:lstStyle/>
          <a:p>
            <a:pPr marL="284400" indent="-284400">
              <a:spcBef>
                <a:spcPts val="288"/>
              </a:spcBef>
            </a:pPr>
            <a:r>
              <a:rPr lang="en-US" sz="1800" b="0" dirty="0">
                <a:latin typeface="+mj-lt"/>
              </a:rPr>
              <a:t>I</a:t>
            </a:r>
            <a:r>
              <a:rPr lang="en-US" sz="1800" b="0" dirty="0" smtClean="0">
                <a:latin typeface="+mj-lt"/>
              </a:rPr>
              <a:t>ncludes the ability to take advantage of both geometric and flow/thermal symmetry</a:t>
            </a:r>
          </a:p>
          <a:p>
            <a:pPr marL="741600" lvl="1" indent="-284400">
              <a:spcBef>
                <a:spcPts val="288"/>
              </a:spcBef>
            </a:pPr>
            <a:r>
              <a:rPr lang="en-US" sz="1600" b="0" dirty="0" smtClean="0">
                <a:latin typeface="+mj-lt"/>
              </a:rPr>
              <a:t>Can significantly reduce the size of a model, and hence the solution run time</a:t>
            </a:r>
          </a:p>
          <a:p>
            <a:pPr marL="284400" indent="-284400">
              <a:spcBef>
                <a:spcPts val="288"/>
              </a:spcBef>
            </a:pPr>
            <a:r>
              <a:rPr lang="en-US" sz="1800" b="0" dirty="0" smtClean="0">
                <a:latin typeface="+mj-lt"/>
              </a:rPr>
              <a:t>Flow symmetry planes</a:t>
            </a:r>
          </a:p>
          <a:p>
            <a:pPr marL="741600" lvl="1" indent="-284400">
              <a:spcBef>
                <a:spcPts val="288"/>
              </a:spcBef>
            </a:pPr>
            <a:r>
              <a:rPr lang="en-US" sz="1600" b="0" dirty="0" smtClean="0">
                <a:latin typeface="+mj-lt"/>
              </a:rPr>
              <a:t>Forces the flow parallel to the plane with zero friction</a:t>
            </a:r>
          </a:p>
          <a:p>
            <a:pPr marL="284400" indent="-284400">
              <a:spcBef>
                <a:spcPts val="288"/>
              </a:spcBef>
            </a:pPr>
            <a:r>
              <a:rPr lang="en-US" sz="1800" b="0" dirty="0" smtClean="0">
                <a:latin typeface="+mj-lt"/>
              </a:rPr>
              <a:t>Periodicity</a:t>
            </a:r>
          </a:p>
          <a:p>
            <a:pPr marL="741600" lvl="1" indent="-284400">
              <a:spcBef>
                <a:spcPts val="288"/>
              </a:spcBef>
            </a:pPr>
            <a:r>
              <a:rPr lang="en-US" sz="1600" b="0" dirty="0" smtClean="0">
                <a:latin typeface="+mj-lt"/>
              </a:rPr>
              <a:t>Forces a mirror image of the flow from the source surfaces onto the slave surfaces</a:t>
            </a:r>
          </a:p>
          <a:p>
            <a:pPr>
              <a:buFont typeface="Wingdings" pitchFamily="2" charset="2"/>
              <a:buChar char="§"/>
            </a:pPr>
            <a:endParaRPr lang="en-US" dirty="0" smtClean="0"/>
          </a:p>
          <a:p>
            <a:pPr>
              <a:buFont typeface="Wingdings" pitchFamily="2" charset="2"/>
              <a:buChar char="§"/>
            </a:pPr>
            <a:endParaRPr lang="en-US" dirty="0" smtClean="0"/>
          </a:p>
        </p:txBody>
      </p:sp>
      <p:pic>
        <p:nvPicPr>
          <p:cNvPr id="5" name="Picture 4" descr="p1.bmp"/>
          <p:cNvPicPr>
            <a:picLocks noChangeAspect="1"/>
          </p:cNvPicPr>
          <p:nvPr/>
        </p:nvPicPr>
        <p:blipFill>
          <a:blip r:embed="rId3" cstate="print"/>
          <a:stretch>
            <a:fillRect/>
          </a:stretch>
        </p:blipFill>
        <p:spPr>
          <a:xfrm>
            <a:off x="6134793" y="1523195"/>
            <a:ext cx="2641488" cy="2775234"/>
          </a:xfrm>
          <a:prstGeom prst="rect">
            <a:avLst/>
          </a:prstGeom>
        </p:spPr>
      </p:pic>
    </p:spTree>
    <p:extLst>
      <p:ext uri="{BB962C8B-B14F-4D97-AF65-F5344CB8AC3E}">
        <p14:creationId xmlns:p14="http://schemas.microsoft.com/office/powerpoint/2010/main" val="18810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1" y="197643"/>
            <a:ext cx="5578417" cy="606029"/>
          </a:xfrm>
        </p:spPr>
        <p:txBody>
          <a:bodyPr/>
          <a:lstStyle/>
          <a:p>
            <a:r>
              <a:rPr lang="en-US" dirty="0" smtClean="0"/>
              <a:t>Femap Flow Screens and Blockages</a:t>
            </a:r>
            <a:endParaRPr lang="en-US" b="0" i="1" dirty="0" smtClean="0"/>
          </a:p>
        </p:txBody>
      </p:sp>
      <p:sp>
        <p:nvSpPr>
          <p:cNvPr id="7" name="Content Placeholder 2"/>
          <p:cNvSpPr>
            <a:spLocks noGrp="1"/>
          </p:cNvSpPr>
          <p:nvPr>
            <p:ph idx="1"/>
          </p:nvPr>
        </p:nvSpPr>
        <p:spPr>
          <a:xfrm>
            <a:off x="539751" y="915566"/>
            <a:ext cx="4780395" cy="3909972"/>
          </a:xfrm>
        </p:spPr>
        <p:txBody>
          <a:bodyPr/>
          <a:lstStyle/>
          <a:p>
            <a:pPr marL="284400" indent="-284400">
              <a:spcBef>
                <a:spcPts val="288"/>
              </a:spcBef>
            </a:pPr>
            <a:r>
              <a:rPr lang="en-US" sz="1800" b="0" dirty="0" smtClean="0">
                <a:latin typeface="+mj-lt"/>
              </a:rPr>
              <a:t>Femap provides for head losses associated with entities that impede or block flow</a:t>
            </a:r>
          </a:p>
          <a:p>
            <a:pPr marL="284400" indent="-284400">
              <a:spcBef>
                <a:spcPts val="288"/>
              </a:spcBef>
            </a:pPr>
            <a:r>
              <a:rPr lang="en-US" sz="1800" b="0" dirty="0" smtClean="0">
                <a:latin typeface="+mj-lt"/>
              </a:rPr>
              <a:t>Screens</a:t>
            </a:r>
          </a:p>
          <a:p>
            <a:pPr marL="741600" lvl="1" indent="-284400">
              <a:spcBef>
                <a:spcPts val="288"/>
              </a:spcBef>
            </a:pPr>
            <a:r>
              <a:rPr lang="en-US" sz="1600" b="0" dirty="0">
                <a:latin typeface="+mj-lt"/>
              </a:rPr>
              <a:t>A</a:t>
            </a:r>
            <a:r>
              <a:rPr lang="en-US" sz="1600" b="0" dirty="0" smtClean="0">
                <a:latin typeface="+mj-lt"/>
              </a:rPr>
              <a:t>llow the user to define head loss factors for one or more surfaces</a:t>
            </a:r>
          </a:p>
          <a:p>
            <a:pPr marL="741600" lvl="1" indent="-284400">
              <a:spcBef>
                <a:spcPts val="288"/>
              </a:spcBef>
            </a:pPr>
            <a:r>
              <a:rPr lang="en-US" sz="1600" b="0" dirty="0" smtClean="0">
                <a:latin typeface="+mj-lt"/>
              </a:rPr>
              <a:t>Very useful for screens, thin filters, perforated plates (such as EMI shields), etc.</a:t>
            </a:r>
          </a:p>
          <a:p>
            <a:pPr marL="284400" indent="-284400">
              <a:spcBef>
                <a:spcPts val="288"/>
              </a:spcBef>
            </a:pPr>
            <a:r>
              <a:rPr lang="en-US" sz="1800" b="0" dirty="0" smtClean="0">
                <a:latin typeface="+mj-lt"/>
              </a:rPr>
              <a:t>Blockages</a:t>
            </a:r>
          </a:p>
          <a:p>
            <a:pPr marL="741600" lvl="1" indent="-284400">
              <a:spcBef>
                <a:spcPts val="288"/>
              </a:spcBef>
            </a:pPr>
            <a:r>
              <a:rPr lang="en-US" sz="1600" b="0" dirty="0">
                <a:latin typeface="+mj-lt"/>
              </a:rPr>
              <a:t>A</a:t>
            </a:r>
            <a:r>
              <a:rPr lang="en-US" sz="1600" b="0" dirty="0" smtClean="0">
                <a:latin typeface="+mj-lt"/>
              </a:rPr>
              <a:t>llows for directional head loss factors defined in a 3D area</a:t>
            </a:r>
          </a:p>
          <a:p>
            <a:pPr marL="741600" lvl="1" indent="-284400">
              <a:spcBef>
                <a:spcPts val="288"/>
              </a:spcBef>
            </a:pPr>
            <a:r>
              <a:rPr lang="en-US" sz="1600" b="0" dirty="0" smtClean="0">
                <a:latin typeface="+mj-lt"/>
              </a:rPr>
              <a:t>Useful for flow </a:t>
            </a:r>
            <a:r>
              <a:rPr lang="en-US" sz="1600" b="0" dirty="0" err="1" smtClean="0">
                <a:latin typeface="+mj-lt"/>
              </a:rPr>
              <a:t>straighteners</a:t>
            </a:r>
            <a:r>
              <a:rPr lang="en-US" sz="1600" b="0" dirty="0" smtClean="0">
                <a:latin typeface="+mj-lt"/>
              </a:rPr>
              <a:t>, porous media, bundles of wires, etc.</a:t>
            </a:r>
          </a:p>
          <a:p>
            <a:pPr>
              <a:buFont typeface="Wingdings" pitchFamily="2" charset="2"/>
              <a:buChar char="§"/>
            </a:pPr>
            <a:endParaRPr lang="en-US" dirty="0" smtClean="0"/>
          </a:p>
        </p:txBody>
      </p:sp>
      <p:pic>
        <p:nvPicPr>
          <p:cNvPr id="8" name="Picture 7" descr="p1.bmp"/>
          <p:cNvPicPr>
            <a:picLocks noChangeAspect="1"/>
          </p:cNvPicPr>
          <p:nvPr/>
        </p:nvPicPr>
        <p:blipFill>
          <a:blip r:embed="rId3" cstate="print"/>
          <a:stretch>
            <a:fillRect/>
          </a:stretch>
        </p:blipFill>
        <p:spPr>
          <a:xfrm>
            <a:off x="5397141" y="1467066"/>
            <a:ext cx="3547352" cy="2560451"/>
          </a:xfrm>
          <a:prstGeom prst="rect">
            <a:avLst/>
          </a:prstGeom>
        </p:spPr>
      </p:pic>
    </p:spTree>
    <p:extLst>
      <p:ext uri="{BB962C8B-B14F-4D97-AF65-F5344CB8AC3E}">
        <p14:creationId xmlns:p14="http://schemas.microsoft.com/office/powerpoint/2010/main" val="218442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611560" y="195486"/>
            <a:ext cx="7056784" cy="606029"/>
          </a:xfrm>
        </p:spPr>
        <p:txBody>
          <a:bodyPr>
            <a:noAutofit/>
          </a:bodyPr>
          <a:lstStyle/>
          <a:p>
            <a:r>
              <a:rPr lang="en-US" sz="1600" dirty="0" smtClean="0"/>
              <a:t>Femap Flow Rotating Frame of Reference, High Speed Flow, Mapping</a:t>
            </a:r>
            <a:endParaRPr lang="en-US" sz="1600" b="0" i="1" dirty="0" smtClean="0"/>
          </a:p>
        </p:txBody>
      </p:sp>
      <p:sp>
        <p:nvSpPr>
          <p:cNvPr id="7" name="Content Placeholder 2"/>
          <p:cNvSpPr>
            <a:spLocks noGrp="1"/>
          </p:cNvSpPr>
          <p:nvPr>
            <p:ph idx="1"/>
          </p:nvPr>
        </p:nvSpPr>
        <p:spPr>
          <a:xfrm>
            <a:off x="539749" y="915566"/>
            <a:ext cx="8064699" cy="3888432"/>
          </a:xfrm>
        </p:spPr>
        <p:txBody>
          <a:bodyPr/>
          <a:lstStyle/>
          <a:p>
            <a:pPr marL="284400" indent="-284400">
              <a:spcBef>
                <a:spcPts val="288"/>
              </a:spcBef>
            </a:pPr>
            <a:r>
              <a:rPr lang="en-US" sz="1800" b="0" dirty="0">
                <a:latin typeface="+mj-lt"/>
              </a:rPr>
              <a:t>P</a:t>
            </a:r>
            <a:r>
              <a:rPr lang="en-US" sz="1800" b="0" dirty="0" smtClean="0">
                <a:latin typeface="+mj-lt"/>
              </a:rPr>
              <a:t>rovides the ability to define a rotating frame of reference for rotationally dominant flows</a:t>
            </a:r>
          </a:p>
          <a:p>
            <a:pPr marL="741600" lvl="1" indent="-284400">
              <a:spcBef>
                <a:spcPts val="288"/>
              </a:spcBef>
            </a:pPr>
            <a:r>
              <a:rPr lang="en-US" sz="1600" b="0" dirty="0" smtClean="0">
                <a:latin typeface="+mj-lt"/>
              </a:rPr>
              <a:t>Useful when analyzing rotating machinery (such as impellers, turbine blades, etc.)</a:t>
            </a:r>
          </a:p>
          <a:p>
            <a:pPr marL="741600" lvl="1" indent="-284400">
              <a:spcBef>
                <a:spcPts val="288"/>
              </a:spcBef>
            </a:pPr>
            <a:r>
              <a:rPr lang="en-US" sz="1600" b="0" dirty="0" smtClean="0">
                <a:latin typeface="+mj-lt"/>
              </a:rPr>
              <a:t>Produces </a:t>
            </a:r>
            <a:r>
              <a:rPr lang="en-US" sz="1600" dirty="0" smtClean="0">
                <a:latin typeface="+mj-lt"/>
              </a:rPr>
              <a:t>accurate</a:t>
            </a:r>
            <a:r>
              <a:rPr lang="en-US" sz="1600" b="0" dirty="0" smtClean="0">
                <a:latin typeface="+mj-lt"/>
              </a:rPr>
              <a:t> results with far less computation</a:t>
            </a:r>
          </a:p>
          <a:p>
            <a:pPr marL="284400" indent="-284400">
              <a:spcBef>
                <a:spcPts val="288"/>
              </a:spcBef>
            </a:pPr>
            <a:r>
              <a:rPr lang="en-US" sz="1800" b="0" dirty="0" smtClean="0">
                <a:latin typeface="+mj-lt"/>
              </a:rPr>
              <a:t>Solves high speed compressible flow to Mach 3</a:t>
            </a:r>
          </a:p>
          <a:p>
            <a:pPr marL="284400" indent="-284400">
              <a:spcBef>
                <a:spcPts val="288"/>
              </a:spcBef>
            </a:pPr>
            <a:r>
              <a:rPr lang="en-US" sz="1800" b="0" dirty="0" smtClean="0">
                <a:latin typeface="+mj-lt"/>
              </a:rPr>
              <a:t>Mapping tool will interpolate pressure and shear loads onto dissimilar structural mesh</a:t>
            </a:r>
          </a:p>
        </p:txBody>
      </p:sp>
      <p:pic>
        <p:nvPicPr>
          <p:cNvPr id="4" name="Picture 3" descr="p1.bmp"/>
          <p:cNvPicPr>
            <a:picLocks noChangeAspect="1"/>
          </p:cNvPicPr>
          <p:nvPr/>
        </p:nvPicPr>
        <p:blipFill>
          <a:blip r:embed="rId3" cstate="print"/>
          <a:stretch>
            <a:fillRect/>
          </a:stretch>
        </p:blipFill>
        <p:spPr>
          <a:xfrm>
            <a:off x="3203848" y="2931790"/>
            <a:ext cx="3744416" cy="1891712"/>
          </a:xfrm>
          <a:prstGeom prst="rect">
            <a:avLst/>
          </a:prstGeom>
        </p:spPr>
      </p:pic>
    </p:spTree>
    <p:extLst>
      <p:ext uri="{BB962C8B-B14F-4D97-AF65-F5344CB8AC3E}">
        <p14:creationId xmlns:p14="http://schemas.microsoft.com/office/powerpoint/2010/main" val="77142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1360"/>
            <a:ext cx="5260032" cy="488182"/>
          </a:xfrm>
        </p:spPr>
        <p:txBody>
          <a:bodyPr>
            <a:normAutofit/>
          </a:bodyPr>
          <a:lstStyle/>
          <a:p>
            <a:r>
              <a:rPr lang="en-US" dirty="0" smtClean="0"/>
              <a:t>Fully Coupled Femap Thermal and Flow</a:t>
            </a:r>
            <a:endParaRPr lang="en-US" b="0" i="1" dirty="0"/>
          </a:p>
        </p:txBody>
      </p:sp>
      <p:sp>
        <p:nvSpPr>
          <p:cNvPr id="3" name="Content Placeholder 2"/>
          <p:cNvSpPr>
            <a:spLocks noGrp="1"/>
          </p:cNvSpPr>
          <p:nvPr>
            <p:ph idx="1"/>
          </p:nvPr>
        </p:nvSpPr>
        <p:spPr>
          <a:xfrm>
            <a:off x="254000" y="915566"/>
            <a:ext cx="5648036" cy="3999334"/>
          </a:xfrm>
        </p:spPr>
        <p:txBody>
          <a:bodyPr/>
          <a:lstStyle/>
          <a:p>
            <a:pPr marL="284400" indent="-284400">
              <a:spcBef>
                <a:spcPts val="288"/>
              </a:spcBef>
            </a:pPr>
            <a:r>
              <a:rPr lang="en-US" sz="1800" b="0" dirty="0" smtClean="0">
                <a:latin typeface="+mj-lt"/>
              </a:rPr>
              <a:t>Multiphysics</a:t>
            </a:r>
          </a:p>
          <a:p>
            <a:pPr marL="741600" lvl="1" indent="-284400">
              <a:spcBef>
                <a:spcPts val="288"/>
              </a:spcBef>
            </a:pPr>
            <a:r>
              <a:rPr lang="en-US" sz="1800" b="0" dirty="0" smtClean="0">
                <a:latin typeface="+mj-lt"/>
              </a:rPr>
              <a:t> </a:t>
            </a:r>
            <a:r>
              <a:rPr lang="en-US" sz="1600" b="0" dirty="0" smtClean="0">
                <a:latin typeface="+mj-lt"/>
              </a:rPr>
              <a:t>Multiple solvers interact (couple) with each other</a:t>
            </a:r>
          </a:p>
          <a:p>
            <a:pPr marL="284400" indent="-284400">
              <a:spcBef>
                <a:spcPts val="288"/>
              </a:spcBef>
            </a:pPr>
            <a:r>
              <a:rPr lang="en-US" sz="1800" b="0" dirty="0" smtClean="0">
                <a:latin typeface="+mj-lt"/>
              </a:rPr>
              <a:t>The Femap Thermal and Flow Solvers are fully coupled</a:t>
            </a:r>
          </a:p>
          <a:p>
            <a:pPr marL="741600" lvl="1" indent="-284400">
              <a:spcBef>
                <a:spcPts val="288"/>
              </a:spcBef>
            </a:pPr>
            <a:r>
              <a:rPr lang="en-US" sz="1600" b="0" dirty="0" smtClean="0">
                <a:latin typeface="+mj-lt"/>
              </a:rPr>
              <a:t>The conjugate heat transfer problem is handled automatically</a:t>
            </a:r>
          </a:p>
          <a:p>
            <a:pPr marL="741600" lvl="1" indent="-284400">
              <a:spcBef>
                <a:spcPts val="288"/>
              </a:spcBef>
            </a:pPr>
            <a:r>
              <a:rPr lang="en-US" sz="1600" b="0" dirty="0" smtClean="0">
                <a:latin typeface="+mj-lt"/>
              </a:rPr>
              <a:t>Fluid temperatures and heat transfer coefficients</a:t>
            </a:r>
          </a:p>
          <a:p>
            <a:pPr marL="741600" lvl="1" indent="-284400">
              <a:spcBef>
                <a:spcPts val="288"/>
              </a:spcBef>
            </a:pPr>
            <a:r>
              <a:rPr lang="en-US" sz="1600" b="0" dirty="0" smtClean="0">
                <a:latin typeface="+mj-lt"/>
              </a:rPr>
              <a:t>Wall heat fluxes</a:t>
            </a:r>
            <a:endParaRPr lang="en-US" sz="1600" dirty="0" smtClean="0">
              <a:latin typeface="+mj-lt"/>
            </a:endParaRPr>
          </a:p>
          <a:p>
            <a:pPr marL="284400" indent="-284400">
              <a:spcBef>
                <a:spcPts val="288"/>
              </a:spcBef>
            </a:pPr>
            <a:r>
              <a:rPr lang="en-US" sz="1800" b="0" dirty="0" smtClean="0">
                <a:latin typeface="+mj-lt"/>
              </a:rPr>
              <a:t>Useful for virtually any convection cooling or heating application, forced or free</a:t>
            </a:r>
          </a:p>
          <a:p>
            <a:pPr marL="741600" lvl="1" indent="-284400">
              <a:spcBef>
                <a:spcPts val="288"/>
              </a:spcBef>
            </a:pPr>
            <a:r>
              <a:rPr lang="en-US" sz="1600" b="0" dirty="0" smtClean="0">
                <a:latin typeface="+mj-lt"/>
              </a:rPr>
              <a:t>Automotive</a:t>
            </a:r>
          </a:p>
          <a:p>
            <a:pPr marL="741600" lvl="1" indent="-284400">
              <a:spcBef>
                <a:spcPts val="288"/>
              </a:spcBef>
            </a:pPr>
            <a:r>
              <a:rPr lang="en-US" sz="1600" b="0" dirty="0" smtClean="0">
                <a:latin typeface="+mj-lt"/>
              </a:rPr>
              <a:t>Electronics systems</a:t>
            </a:r>
          </a:p>
          <a:p>
            <a:pPr marL="741600" lvl="1" indent="-284400">
              <a:spcBef>
                <a:spcPts val="288"/>
              </a:spcBef>
            </a:pPr>
            <a:r>
              <a:rPr lang="en-US" sz="1600" b="0" dirty="0" smtClean="0">
                <a:latin typeface="+mj-lt"/>
              </a:rPr>
              <a:t>Manufacturing</a:t>
            </a:r>
          </a:p>
          <a:p>
            <a:pPr marL="741600" lvl="1" indent="-284400">
              <a:spcBef>
                <a:spcPts val="288"/>
              </a:spcBef>
            </a:pPr>
            <a:r>
              <a:rPr lang="en-US" sz="1600" b="0" dirty="0" smtClean="0">
                <a:latin typeface="+mj-lt"/>
              </a:rPr>
              <a:t>Etc.</a:t>
            </a:r>
          </a:p>
        </p:txBody>
      </p:sp>
      <p:pic>
        <p:nvPicPr>
          <p:cNvPr id="6" name="Picture 5" descr="p1.bmp"/>
          <p:cNvPicPr/>
          <p:nvPr/>
        </p:nvPicPr>
        <p:blipFill>
          <a:blip r:embed="rId3" cstate="print"/>
          <a:stretch>
            <a:fillRect/>
          </a:stretch>
        </p:blipFill>
        <p:spPr>
          <a:xfrm>
            <a:off x="6139815" y="1079183"/>
            <a:ext cx="2833370" cy="1727835"/>
          </a:xfrm>
          <a:prstGeom prst="rect">
            <a:avLst/>
          </a:prstGeom>
        </p:spPr>
      </p:pic>
      <p:pic>
        <p:nvPicPr>
          <p:cNvPr id="5" name="Picture 4" descr="Coupled Solution Convergence.png"/>
          <p:cNvPicPr>
            <a:picLocks noChangeAspect="1"/>
          </p:cNvPicPr>
          <p:nvPr/>
        </p:nvPicPr>
        <p:blipFill>
          <a:blip r:embed="rId4" cstate="print"/>
          <a:stretch>
            <a:fillRect/>
          </a:stretch>
        </p:blipFill>
        <p:spPr>
          <a:xfrm>
            <a:off x="5985164" y="3142211"/>
            <a:ext cx="2926080" cy="1645920"/>
          </a:xfrm>
          <a:prstGeom prst="rect">
            <a:avLst/>
          </a:prstGeom>
        </p:spPr>
      </p:pic>
    </p:spTree>
    <p:extLst>
      <p:ext uri="{BB962C8B-B14F-4D97-AF65-F5344CB8AC3E}">
        <p14:creationId xmlns:p14="http://schemas.microsoft.com/office/powerpoint/2010/main" val="36213796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6984578" cy="606029"/>
          </a:xfrm>
        </p:spPr>
        <p:txBody>
          <a:bodyPr>
            <a:normAutofit/>
          </a:bodyPr>
          <a:lstStyle/>
          <a:p>
            <a:r>
              <a:rPr lang="en-US" dirty="0" smtClean="0"/>
              <a:t>Femap Coupled Thermal / Flow  Demonstration</a:t>
            </a:r>
            <a:endParaRPr lang="en-US" b="0" i="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43558"/>
            <a:ext cx="3103762" cy="20162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826529"/>
            <a:ext cx="3096344" cy="20265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870089"/>
            <a:ext cx="3103762" cy="190398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2886733"/>
            <a:ext cx="3096344" cy="191389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1774033"/>
            <a:ext cx="3592049" cy="2225400"/>
          </a:xfrm>
          <a:prstGeom prst="rect">
            <a:avLst/>
          </a:prstGeom>
        </p:spPr>
      </p:pic>
    </p:spTree>
    <p:extLst>
      <p:ext uri="{BB962C8B-B14F-4D97-AF65-F5344CB8AC3E}">
        <p14:creationId xmlns:p14="http://schemas.microsoft.com/office/powerpoint/2010/main" val="352363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r>
              <a:rPr lang="en-US" dirty="0" smtClean="0"/>
              <a:t>Femap Advanced Thermal</a:t>
            </a:r>
            <a:endParaRPr lang="en-US" b="0" i="1" dirty="0" smtClean="0"/>
          </a:p>
        </p:txBody>
      </p:sp>
      <p:sp>
        <p:nvSpPr>
          <p:cNvPr id="5" name="Rectangle 3"/>
          <p:cNvSpPr>
            <a:spLocks noGrp="1" noChangeArrowheads="1"/>
          </p:cNvSpPr>
          <p:nvPr>
            <p:ph idx="4294967295"/>
          </p:nvPr>
        </p:nvSpPr>
        <p:spPr>
          <a:xfrm>
            <a:off x="539751" y="1194198"/>
            <a:ext cx="5051581" cy="1987465"/>
          </a:xfrm>
          <a:prstGeom prst="rect">
            <a:avLst/>
          </a:prstGeom>
        </p:spPr>
        <p:txBody>
          <a:bodyPr/>
          <a:lstStyle/>
          <a:p>
            <a:pPr marL="284400" lvl="1">
              <a:spcBef>
                <a:spcPts val="288"/>
              </a:spcBef>
              <a:buNone/>
              <a:defRPr/>
            </a:pPr>
            <a:r>
              <a:rPr lang="en-US" sz="1800" b="1" dirty="0" smtClean="0"/>
              <a:t>Advanced suite of thermal simulation</a:t>
            </a:r>
          </a:p>
          <a:p>
            <a:pPr marL="284400" lvl="1">
              <a:spcBef>
                <a:spcPts val="288"/>
              </a:spcBef>
              <a:buNone/>
              <a:defRPr/>
            </a:pPr>
            <a:r>
              <a:rPr lang="en-US" sz="1800" b="1" dirty="0" smtClean="0"/>
              <a:t>extensions to the Femap Thermal solver</a:t>
            </a:r>
          </a:p>
          <a:p>
            <a:pPr marL="341550" lvl="1" indent="-342900" eaLnBrk="1" hangingPunct="1">
              <a:spcBef>
                <a:spcPts val="288"/>
              </a:spcBef>
              <a:buClrTx/>
              <a:buFont typeface="Arial" panose="020B0604020202020204" pitchFamily="34" charset="0"/>
              <a:buChar char="•"/>
            </a:pPr>
            <a:r>
              <a:rPr lang="en-US" sz="1800" dirty="0" smtClean="0"/>
              <a:t>Radiative Heating &amp; Orbital Modeling</a:t>
            </a:r>
          </a:p>
          <a:p>
            <a:pPr marL="341550" lvl="1" indent="-342900" eaLnBrk="1" hangingPunct="1">
              <a:spcBef>
                <a:spcPts val="288"/>
              </a:spcBef>
              <a:buClrTx/>
              <a:buFont typeface="Arial" panose="020B0604020202020204" pitchFamily="34" charset="0"/>
              <a:buChar char="•"/>
            </a:pPr>
            <a:r>
              <a:rPr lang="en-US" sz="1800" dirty="0" smtClean="0"/>
              <a:t>Duct Flow (1D fluid networks)</a:t>
            </a:r>
          </a:p>
          <a:p>
            <a:pPr marL="341550" lvl="1" indent="-342900" eaLnBrk="1" hangingPunct="1">
              <a:spcBef>
                <a:spcPts val="288"/>
              </a:spcBef>
              <a:buClrTx/>
              <a:buFont typeface="Arial" panose="020B0604020202020204" pitchFamily="34" charset="0"/>
              <a:buChar char="•"/>
            </a:pPr>
            <a:r>
              <a:rPr lang="en-US" sz="1800" dirty="0" smtClean="0"/>
              <a:t>Convection Correlations</a:t>
            </a:r>
          </a:p>
        </p:txBody>
      </p:sp>
      <p:pic>
        <p:nvPicPr>
          <p:cNvPr id="9" name="Picture 4" descr="muffler"/>
          <p:cNvPicPr>
            <a:picLocks noChangeAspect="1" noChangeArrowheads="1"/>
          </p:cNvPicPr>
          <p:nvPr/>
        </p:nvPicPr>
        <p:blipFill>
          <a:blip r:embed="rId3" cstate="print"/>
          <a:srcRect/>
          <a:stretch>
            <a:fillRect/>
          </a:stretch>
        </p:blipFill>
        <p:spPr bwMode="auto">
          <a:xfrm>
            <a:off x="5672138" y="1028700"/>
            <a:ext cx="2644278" cy="1882379"/>
          </a:xfrm>
          <a:prstGeom prst="rect">
            <a:avLst/>
          </a:prstGeom>
          <a:noFill/>
          <a:ln w="9525">
            <a:noFill/>
            <a:miter lim="800000"/>
            <a:headEnd/>
            <a:tailEnd/>
          </a:ln>
        </p:spPr>
      </p:pic>
      <p:pic>
        <p:nvPicPr>
          <p:cNvPr id="10" name="Picture 5" descr="orbit"/>
          <p:cNvPicPr>
            <a:picLocks noChangeAspect="1" noChangeArrowheads="1"/>
          </p:cNvPicPr>
          <p:nvPr/>
        </p:nvPicPr>
        <p:blipFill>
          <a:blip r:embed="rId4" cstate="print"/>
          <a:srcRect/>
          <a:stretch>
            <a:fillRect/>
          </a:stretch>
        </p:blipFill>
        <p:spPr bwMode="auto">
          <a:xfrm>
            <a:off x="4283968" y="2868060"/>
            <a:ext cx="2929136" cy="2041922"/>
          </a:xfrm>
          <a:prstGeom prst="rect">
            <a:avLst/>
          </a:prstGeom>
          <a:noFill/>
          <a:ln w="9525">
            <a:noFill/>
            <a:miter lim="800000"/>
            <a:headEnd/>
            <a:tailEnd/>
          </a:ln>
        </p:spPr>
      </p:pic>
    </p:spTree>
    <p:extLst>
      <p:ext uri="{BB962C8B-B14F-4D97-AF65-F5344CB8AC3E}">
        <p14:creationId xmlns:p14="http://schemas.microsoft.com/office/powerpoint/2010/main" val="120368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dirty="0" smtClean="0"/>
              <a:t>Q &amp; A</a:t>
            </a:r>
            <a:endParaRPr lang="en-US" b="0" i="1" dirty="0" smtClean="0"/>
          </a:p>
        </p:txBody>
      </p:sp>
      <p:sp>
        <p:nvSpPr>
          <p:cNvPr id="4" name="Content Placeholder 3"/>
          <p:cNvSpPr>
            <a:spLocks noGrp="1"/>
          </p:cNvSpPr>
          <p:nvPr>
            <p:ph idx="1"/>
          </p:nvPr>
        </p:nvSpPr>
        <p:spPr/>
        <p:txBody>
          <a:bodyPr/>
          <a:lstStyle/>
          <a:p>
            <a:pPr lvl="2"/>
            <a:endParaRPr lang="en-US" dirty="0" smtClean="0"/>
          </a:p>
          <a:p>
            <a:pPr lvl="2">
              <a:buNone/>
            </a:pPr>
            <a:endParaRPr lang="en-US" dirty="0" smtClean="0"/>
          </a:p>
          <a:p>
            <a:r>
              <a:rPr lang="en-US" sz="1800" dirty="0" smtClean="0">
                <a:latin typeface="+mn-lt"/>
              </a:rPr>
              <a:t>Find out more</a:t>
            </a:r>
          </a:p>
          <a:p>
            <a:r>
              <a:rPr lang="en-CA" sz="1800" b="1" dirty="0" smtClean="0">
                <a:latin typeface="+mn-lt"/>
              </a:rPr>
              <a:t>www.mayasim.com</a:t>
            </a:r>
            <a:endParaRPr lang="en-US" sz="1800" dirty="0" smtClean="0">
              <a:latin typeface="+mn-lt"/>
            </a:endParaRPr>
          </a:p>
          <a:p>
            <a:r>
              <a:rPr lang="en-CA" sz="1800" dirty="0" smtClean="0">
                <a:latin typeface="+mn-lt"/>
              </a:rPr>
              <a:t>800 343 6292 (toll-free)</a:t>
            </a:r>
            <a:endParaRPr lang="en-US" sz="1800" dirty="0" smtClean="0">
              <a:latin typeface="+mn-lt"/>
            </a:endParaRPr>
          </a:p>
          <a:p>
            <a:r>
              <a:rPr lang="en-CA" sz="1800" b="1" i="1" dirty="0" smtClean="0">
                <a:latin typeface="+mn-lt"/>
              </a:rPr>
              <a:t>info@mayasim.com</a:t>
            </a:r>
            <a:endParaRPr lang="en-US" sz="1800" dirty="0" smtClean="0">
              <a:latin typeface="+mn-lt"/>
            </a:endParaRPr>
          </a:p>
          <a:p>
            <a:endParaRPr lang="en-US" dirty="0" smtClean="0"/>
          </a:p>
          <a:p>
            <a:endParaRPr lang="en-US" dirty="0"/>
          </a:p>
        </p:txBody>
      </p:sp>
      <p:pic>
        <p:nvPicPr>
          <p:cNvPr id="6" name="Picture 5" descr="p1.bmp"/>
          <p:cNvPicPr/>
          <p:nvPr/>
        </p:nvPicPr>
        <p:blipFill>
          <a:blip r:embed="rId3" cstate="print"/>
          <a:stretch>
            <a:fillRect/>
          </a:stretch>
        </p:blipFill>
        <p:spPr>
          <a:xfrm>
            <a:off x="4508500" y="1419622"/>
            <a:ext cx="4236085" cy="2787968"/>
          </a:xfrm>
          <a:prstGeom prst="rect">
            <a:avLst/>
          </a:prstGeom>
        </p:spPr>
      </p:pic>
    </p:spTree>
    <p:extLst>
      <p:ext uri="{BB962C8B-B14F-4D97-AF65-F5344CB8AC3E}">
        <p14:creationId xmlns:p14="http://schemas.microsoft.com/office/powerpoint/2010/main" val="93389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4"/>
            <a:ext cx="4752528" cy="3960439"/>
          </a:xfrm>
        </p:spPr>
        <p:txBody>
          <a:bodyPr/>
          <a:lstStyle/>
          <a:p>
            <a:r>
              <a:rPr lang="en-CA" sz="1400" dirty="0" smtClean="0"/>
              <a:t>OEM </a:t>
            </a:r>
            <a:r>
              <a:rPr lang="en-CA" sz="1400" dirty="0"/>
              <a:t>Foundation Siemens PLM Partner </a:t>
            </a:r>
            <a:r>
              <a:rPr lang="en-CA" sz="1400" dirty="0" smtClean="0"/>
              <a:t>30+</a:t>
            </a:r>
            <a:r>
              <a:rPr lang="en-CA" sz="1400" dirty="0" smtClean="0"/>
              <a:t> years</a:t>
            </a:r>
            <a:endParaRPr lang="en-CA" sz="1400" dirty="0"/>
          </a:p>
          <a:p>
            <a:r>
              <a:rPr lang="en-CA" sz="1400" dirty="0" smtClean="0"/>
              <a:t>Software </a:t>
            </a:r>
            <a:r>
              <a:rPr lang="en-CA" sz="1400" dirty="0" smtClean="0"/>
              <a:t>Developer</a:t>
            </a:r>
          </a:p>
          <a:p>
            <a:pPr lvl="1"/>
            <a:r>
              <a:rPr lang="en-CA" b="1" dirty="0"/>
              <a:t>Femap</a:t>
            </a:r>
            <a:r>
              <a:rPr lang="en-CA" dirty="0"/>
              <a:t> (Thermal, Flow, </a:t>
            </a:r>
            <a:r>
              <a:rPr lang="en-CA" dirty="0" err="1"/>
              <a:t>SAToolkit</a:t>
            </a:r>
            <a:r>
              <a:rPr lang="en-CA" dirty="0" smtClean="0"/>
              <a:t>)</a:t>
            </a:r>
          </a:p>
          <a:p>
            <a:pPr lvl="1"/>
            <a:r>
              <a:rPr lang="en-CA" dirty="0" smtClean="0"/>
              <a:t>NX, I-</a:t>
            </a:r>
            <a:r>
              <a:rPr lang="en-CA" dirty="0" err="1" smtClean="0"/>
              <a:t>deas</a:t>
            </a:r>
            <a:r>
              <a:rPr lang="en-CA" dirty="0" smtClean="0"/>
              <a:t>, </a:t>
            </a:r>
            <a:r>
              <a:rPr lang="en-CA" dirty="0" err="1" smtClean="0"/>
              <a:t>BuildIT</a:t>
            </a:r>
            <a:r>
              <a:rPr lang="en-CA" dirty="0" smtClean="0"/>
              <a:t>, DC Clarity</a:t>
            </a:r>
            <a:endParaRPr lang="en-CA" dirty="0"/>
          </a:p>
          <a:p>
            <a:r>
              <a:rPr lang="en-CA" sz="1400" dirty="0"/>
              <a:t>Software </a:t>
            </a:r>
            <a:r>
              <a:rPr lang="en-CA" sz="1400" dirty="0" smtClean="0"/>
              <a:t>Reseller</a:t>
            </a:r>
          </a:p>
          <a:p>
            <a:pPr lvl="1"/>
            <a:r>
              <a:rPr lang="en-CA" dirty="0" smtClean="0"/>
              <a:t>NX, Femap, LMS</a:t>
            </a:r>
            <a:endParaRPr lang="en-CA" dirty="0"/>
          </a:p>
          <a:p>
            <a:r>
              <a:rPr lang="en-CA" sz="1400" dirty="0" smtClean="0"/>
              <a:t>Services </a:t>
            </a:r>
            <a:r>
              <a:rPr lang="en-CA" sz="1400" dirty="0" smtClean="0"/>
              <a:t>Provider</a:t>
            </a:r>
          </a:p>
          <a:p>
            <a:pPr lvl="1"/>
            <a:r>
              <a:rPr lang="en-CA" dirty="0" smtClean="0"/>
              <a:t>Structural, Thermal/Flow, Femap/NX API, SW development, Training, Support</a:t>
            </a:r>
            <a:endParaRPr lang="fr-CA" sz="1400" dirty="0" smtClean="0"/>
          </a:p>
          <a:p>
            <a:r>
              <a:rPr lang="fr-CA" sz="1400" dirty="0" smtClean="0"/>
              <a:t>120+ </a:t>
            </a:r>
            <a:r>
              <a:rPr lang="fr-CA" sz="1400" dirty="0" err="1" smtClean="0"/>
              <a:t>Qualified</a:t>
            </a:r>
            <a:r>
              <a:rPr lang="fr-CA" sz="1400" dirty="0" smtClean="0"/>
              <a:t> Domain Experts</a:t>
            </a:r>
          </a:p>
          <a:p>
            <a:pPr lvl="1"/>
            <a:r>
              <a:rPr lang="fr-CA" dirty="0" smtClean="0"/>
              <a:t>Advanced </a:t>
            </a:r>
            <a:r>
              <a:rPr lang="fr-CA" dirty="0" err="1" smtClean="0"/>
              <a:t>Degrees</a:t>
            </a:r>
            <a:r>
              <a:rPr lang="fr-CA" dirty="0" smtClean="0"/>
              <a:t> in </a:t>
            </a:r>
            <a:r>
              <a:rPr lang="fr-CA" dirty="0" err="1" smtClean="0"/>
              <a:t>Heat</a:t>
            </a:r>
            <a:r>
              <a:rPr lang="fr-CA" dirty="0" smtClean="0"/>
              <a:t> Transfer, CFD and Structural </a:t>
            </a:r>
            <a:r>
              <a:rPr lang="fr-CA" dirty="0" err="1" smtClean="0"/>
              <a:t>Analysis</a:t>
            </a:r>
            <a:endParaRPr lang="fr-CA" dirty="0" smtClean="0"/>
          </a:p>
          <a:p>
            <a:r>
              <a:rPr lang="fr-CA" sz="1400" dirty="0" err="1" smtClean="0"/>
              <a:t>Presence</a:t>
            </a:r>
            <a:r>
              <a:rPr lang="fr-CA" sz="1400" dirty="0" smtClean="0"/>
              <a:t> </a:t>
            </a:r>
            <a:r>
              <a:rPr lang="fr-CA" sz="1400" dirty="0" err="1" smtClean="0"/>
              <a:t>Across</a:t>
            </a:r>
            <a:r>
              <a:rPr lang="fr-CA" sz="1400" dirty="0" smtClean="0"/>
              <a:t> </a:t>
            </a:r>
            <a:r>
              <a:rPr lang="fr-CA" sz="1400" dirty="0" err="1" smtClean="0"/>
              <a:t>North</a:t>
            </a:r>
            <a:r>
              <a:rPr lang="fr-CA" sz="1400" dirty="0" smtClean="0"/>
              <a:t> </a:t>
            </a:r>
            <a:r>
              <a:rPr lang="fr-CA" sz="1400" dirty="0" err="1" smtClean="0"/>
              <a:t>America</a:t>
            </a:r>
            <a:endParaRPr lang="fr-CA" sz="1400" dirty="0" smtClean="0"/>
          </a:p>
          <a:p>
            <a:pPr lvl="1"/>
            <a:r>
              <a:rPr lang="fr-CA" dirty="0" err="1" smtClean="0"/>
              <a:t>Headquartered</a:t>
            </a:r>
            <a:r>
              <a:rPr lang="fr-CA" dirty="0" smtClean="0"/>
              <a:t> </a:t>
            </a:r>
            <a:r>
              <a:rPr lang="fr-CA" dirty="0"/>
              <a:t>in </a:t>
            </a:r>
            <a:r>
              <a:rPr lang="fr-CA" dirty="0" smtClean="0"/>
              <a:t>Montreal</a:t>
            </a:r>
          </a:p>
          <a:p>
            <a:pPr lvl="1"/>
            <a:r>
              <a:rPr lang="fr-CA" dirty="0"/>
              <a:t>Offices in Dallas, Chicago, Phoenix</a:t>
            </a:r>
          </a:p>
          <a:p>
            <a:endParaRPr lang="en-CA" dirty="0"/>
          </a:p>
        </p:txBody>
      </p:sp>
      <p:sp>
        <p:nvSpPr>
          <p:cNvPr id="3" name="Slide Number Placeholder 2"/>
          <p:cNvSpPr>
            <a:spLocks noGrp="1"/>
          </p:cNvSpPr>
          <p:nvPr>
            <p:ph type="sldNum" sz="quarter" idx="12"/>
          </p:nvPr>
        </p:nvSpPr>
        <p:spPr/>
        <p:txBody>
          <a:bodyPr/>
          <a:lstStyle/>
          <a:p>
            <a:fld id="{848A72F1-2D15-40DF-98F7-68C396D8DEC1}" type="slidenum">
              <a:rPr lang="en-CA" smtClean="0"/>
              <a:t>2</a:t>
            </a:fld>
            <a:endParaRPr lang="en-CA"/>
          </a:p>
        </p:txBody>
      </p:sp>
      <p:sp>
        <p:nvSpPr>
          <p:cNvPr id="4" name="Title 3"/>
          <p:cNvSpPr>
            <a:spLocks noGrp="1"/>
          </p:cNvSpPr>
          <p:nvPr>
            <p:ph type="title"/>
          </p:nvPr>
        </p:nvSpPr>
        <p:spPr/>
        <p:txBody>
          <a:bodyPr/>
          <a:lstStyle/>
          <a:p>
            <a:r>
              <a:rPr lang="fr-CA" dirty="0" smtClean="0"/>
              <a:t>MAYA </a:t>
            </a:r>
            <a:r>
              <a:rPr lang="fr-CA" dirty="0" err="1" smtClean="0"/>
              <a:t>Company</a:t>
            </a:r>
            <a:r>
              <a:rPr lang="fr-CA" dirty="0" smtClean="0"/>
              <a:t> </a:t>
            </a:r>
            <a:r>
              <a:rPr lang="fr-CA" dirty="0" err="1" smtClean="0"/>
              <a:t>Overview</a:t>
            </a:r>
            <a:endParaRPr lang="en-CA" dirty="0"/>
          </a:p>
        </p:txBody>
      </p:sp>
      <p:grpSp>
        <p:nvGrpSpPr>
          <p:cNvPr id="14" name="Group 13"/>
          <p:cNvGrpSpPr/>
          <p:nvPr/>
        </p:nvGrpSpPr>
        <p:grpSpPr>
          <a:xfrm>
            <a:off x="5220072" y="875479"/>
            <a:ext cx="3312368" cy="3495759"/>
            <a:chOff x="4788024" y="236852"/>
            <a:chExt cx="4176464" cy="4407696"/>
          </a:xfrm>
        </p:grpSpPr>
        <p:sp>
          <p:nvSpPr>
            <p:cNvPr id="6" name="Freeform 47"/>
            <p:cNvSpPr>
              <a:spLocks/>
            </p:cNvSpPr>
            <p:nvPr/>
          </p:nvSpPr>
          <p:spPr bwMode="auto">
            <a:xfrm>
              <a:off x="4833415" y="2283718"/>
              <a:ext cx="3823097" cy="2360830"/>
            </a:xfrm>
            <a:custGeom>
              <a:avLst/>
              <a:gdLst>
                <a:gd name="T0" fmla="*/ 2185 w 2272"/>
                <a:gd name="T1" fmla="*/ 0 h 1403"/>
                <a:gd name="T2" fmla="*/ 2110 w 2272"/>
                <a:gd name="T3" fmla="*/ 100 h 1403"/>
                <a:gd name="T4" fmla="*/ 1999 w 2272"/>
                <a:gd name="T5" fmla="*/ 187 h 1403"/>
                <a:gd name="T6" fmla="*/ 1937 w 2272"/>
                <a:gd name="T7" fmla="*/ 311 h 1403"/>
                <a:gd name="T8" fmla="*/ 1850 w 2272"/>
                <a:gd name="T9" fmla="*/ 348 h 1403"/>
                <a:gd name="T10" fmla="*/ 1812 w 2272"/>
                <a:gd name="T11" fmla="*/ 423 h 1403"/>
                <a:gd name="T12" fmla="*/ 1726 w 2272"/>
                <a:gd name="T13" fmla="*/ 460 h 1403"/>
                <a:gd name="T14" fmla="*/ 1701 w 2272"/>
                <a:gd name="T15" fmla="*/ 423 h 1403"/>
                <a:gd name="T16" fmla="*/ 1701 w 2272"/>
                <a:gd name="T17" fmla="*/ 348 h 1403"/>
                <a:gd name="T18" fmla="*/ 1664 w 2272"/>
                <a:gd name="T19" fmla="*/ 323 h 1403"/>
                <a:gd name="T20" fmla="*/ 1639 w 2272"/>
                <a:gd name="T21" fmla="*/ 249 h 1403"/>
                <a:gd name="T22" fmla="*/ 1564 w 2272"/>
                <a:gd name="T23" fmla="*/ 360 h 1403"/>
                <a:gd name="T24" fmla="*/ 1577 w 2272"/>
                <a:gd name="T25" fmla="*/ 472 h 1403"/>
                <a:gd name="T26" fmla="*/ 1502 w 2272"/>
                <a:gd name="T27" fmla="*/ 447 h 1403"/>
                <a:gd name="T28" fmla="*/ 1515 w 2272"/>
                <a:gd name="T29" fmla="*/ 323 h 1403"/>
                <a:gd name="T30" fmla="*/ 1515 w 2272"/>
                <a:gd name="T31" fmla="*/ 274 h 1403"/>
                <a:gd name="T32" fmla="*/ 1639 w 2272"/>
                <a:gd name="T33" fmla="*/ 236 h 1403"/>
                <a:gd name="T34" fmla="*/ 1515 w 2272"/>
                <a:gd name="T35" fmla="*/ 224 h 1403"/>
                <a:gd name="T36" fmla="*/ 1415 w 2272"/>
                <a:gd name="T37" fmla="*/ 236 h 1403"/>
                <a:gd name="T38" fmla="*/ 1341 w 2272"/>
                <a:gd name="T39" fmla="*/ 199 h 1403"/>
                <a:gd name="T40" fmla="*/ 1428 w 2272"/>
                <a:gd name="T41" fmla="*/ 149 h 1403"/>
                <a:gd name="T42" fmla="*/ 1341 w 2272"/>
                <a:gd name="T43" fmla="*/ 149 h 1403"/>
                <a:gd name="T44" fmla="*/ 1242 w 2272"/>
                <a:gd name="T45" fmla="*/ 125 h 1403"/>
                <a:gd name="T46" fmla="*/ 646 w 2272"/>
                <a:gd name="T47" fmla="*/ 63 h 1403"/>
                <a:gd name="T48" fmla="*/ 199 w 2272"/>
                <a:gd name="T49" fmla="*/ 13 h 1403"/>
                <a:gd name="T50" fmla="*/ 174 w 2272"/>
                <a:gd name="T51" fmla="*/ 63 h 1403"/>
                <a:gd name="T52" fmla="*/ 87 w 2272"/>
                <a:gd name="T53" fmla="*/ 211 h 1403"/>
                <a:gd name="T54" fmla="*/ 0 w 2272"/>
                <a:gd name="T55" fmla="*/ 423 h 1403"/>
                <a:gd name="T56" fmla="*/ 38 w 2272"/>
                <a:gd name="T57" fmla="*/ 584 h 1403"/>
                <a:gd name="T58" fmla="*/ 63 w 2272"/>
                <a:gd name="T59" fmla="*/ 658 h 1403"/>
                <a:gd name="T60" fmla="*/ 75 w 2272"/>
                <a:gd name="T61" fmla="*/ 758 h 1403"/>
                <a:gd name="T62" fmla="*/ 174 w 2272"/>
                <a:gd name="T63" fmla="*/ 869 h 1403"/>
                <a:gd name="T64" fmla="*/ 224 w 2272"/>
                <a:gd name="T65" fmla="*/ 956 h 1403"/>
                <a:gd name="T66" fmla="*/ 298 w 2272"/>
                <a:gd name="T67" fmla="*/ 944 h 1403"/>
                <a:gd name="T68" fmla="*/ 633 w 2272"/>
                <a:gd name="T69" fmla="*/ 1068 h 1403"/>
                <a:gd name="T70" fmla="*/ 795 w 2272"/>
                <a:gd name="T71" fmla="*/ 1143 h 1403"/>
                <a:gd name="T72" fmla="*/ 894 w 2272"/>
                <a:gd name="T73" fmla="*/ 1180 h 1403"/>
                <a:gd name="T74" fmla="*/ 1031 w 2272"/>
                <a:gd name="T75" fmla="*/ 1304 h 1403"/>
                <a:gd name="T76" fmla="*/ 1167 w 2272"/>
                <a:gd name="T77" fmla="*/ 1403 h 1403"/>
                <a:gd name="T78" fmla="*/ 1180 w 2272"/>
                <a:gd name="T79" fmla="*/ 1267 h 1403"/>
                <a:gd name="T80" fmla="*/ 1304 w 2272"/>
                <a:gd name="T81" fmla="*/ 1180 h 1403"/>
                <a:gd name="T82" fmla="*/ 1465 w 2272"/>
                <a:gd name="T83" fmla="*/ 1205 h 1403"/>
                <a:gd name="T84" fmla="*/ 1564 w 2272"/>
                <a:gd name="T85" fmla="*/ 1130 h 1403"/>
                <a:gd name="T86" fmla="*/ 1750 w 2272"/>
                <a:gd name="T87" fmla="*/ 1130 h 1403"/>
                <a:gd name="T88" fmla="*/ 1862 w 2272"/>
                <a:gd name="T89" fmla="*/ 1217 h 1403"/>
                <a:gd name="T90" fmla="*/ 1912 w 2272"/>
                <a:gd name="T91" fmla="*/ 1267 h 1403"/>
                <a:gd name="T92" fmla="*/ 1974 w 2272"/>
                <a:gd name="T93" fmla="*/ 1329 h 1403"/>
                <a:gd name="T94" fmla="*/ 1961 w 2272"/>
                <a:gd name="T95" fmla="*/ 1143 h 1403"/>
                <a:gd name="T96" fmla="*/ 1961 w 2272"/>
                <a:gd name="T97" fmla="*/ 919 h 1403"/>
                <a:gd name="T98" fmla="*/ 2086 w 2272"/>
                <a:gd name="T99" fmla="*/ 758 h 1403"/>
                <a:gd name="T100" fmla="*/ 2073 w 2272"/>
                <a:gd name="T101" fmla="*/ 671 h 1403"/>
                <a:gd name="T102" fmla="*/ 2023 w 2272"/>
                <a:gd name="T103" fmla="*/ 509 h 1403"/>
                <a:gd name="T104" fmla="*/ 2086 w 2272"/>
                <a:gd name="T105" fmla="*/ 559 h 1403"/>
                <a:gd name="T106" fmla="*/ 2098 w 2272"/>
                <a:gd name="T107" fmla="*/ 460 h 1403"/>
                <a:gd name="T108" fmla="*/ 2160 w 2272"/>
                <a:gd name="T109" fmla="*/ 360 h 1403"/>
                <a:gd name="T110" fmla="*/ 2222 w 2272"/>
                <a:gd name="T111" fmla="*/ 323 h 1403"/>
                <a:gd name="T112" fmla="*/ 2222 w 2272"/>
                <a:gd name="T113" fmla="*/ 162 h 1403"/>
                <a:gd name="T114" fmla="*/ 2272 w 2272"/>
                <a:gd name="T115" fmla="*/ 75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2" h="1403">
                  <a:moveTo>
                    <a:pt x="2259" y="75"/>
                  </a:moveTo>
                  <a:lnTo>
                    <a:pt x="2210" y="25"/>
                  </a:lnTo>
                  <a:lnTo>
                    <a:pt x="2185" y="0"/>
                  </a:lnTo>
                  <a:lnTo>
                    <a:pt x="2123" y="0"/>
                  </a:lnTo>
                  <a:lnTo>
                    <a:pt x="2110" y="75"/>
                  </a:lnTo>
                  <a:lnTo>
                    <a:pt x="2110" y="100"/>
                  </a:lnTo>
                  <a:lnTo>
                    <a:pt x="2098" y="125"/>
                  </a:lnTo>
                  <a:lnTo>
                    <a:pt x="2073" y="162"/>
                  </a:lnTo>
                  <a:lnTo>
                    <a:pt x="1999" y="187"/>
                  </a:lnTo>
                  <a:lnTo>
                    <a:pt x="1949" y="261"/>
                  </a:lnTo>
                  <a:lnTo>
                    <a:pt x="1961" y="274"/>
                  </a:lnTo>
                  <a:lnTo>
                    <a:pt x="1937" y="311"/>
                  </a:lnTo>
                  <a:lnTo>
                    <a:pt x="1887" y="311"/>
                  </a:lnTo>
                  <a:lnTo>
                    <a:pt x="1862" y="336"/>
                  </a:lnTo>
                  <a:lnTo>
                    <a:pt x="1850" y="348"/>
                  </a:lnTo>
                  <a:lnTo>
                    <a:pt x="1837" y="373"/>
                  </a:lnTo>
                  <a:lnTo>
                    <a:pt x="1812" y="410"/>
                  </a:lnTo>
                  <a:lnTo>
                    <a:pt x="1812" y="423"/>
                  </a:lnTo>
                  <a:lnTo>
                    <a:pt x="1800" y="447"/>
                  </a:lnTo>
                  <a:lnTo>
                    <a:pt x="1763" y="472"/>
                  </a:lnTo>
                  <a:lnTo>
                    <a:pt x="1726" y="460"/>
                  </a:lnTo>
                  <a:lnTo>
                    <a:pt x="1726" y="447"/>
                  </a:lnTo>
                  <a:lnTo>
                    <a:pt x="1726" y="435"/>
                  </a:lnTo>
                  <a:lnTo>
                    <a:pt x="1701" y="423"/>
                  </a:lnTo>
                  <a:lnTo>
                    <a:pt x="1713" y="373"/>
                  </a:lnTo>
                  <a:lnTo>
                    <a:pt x="1713" y="348"/>
                  </a:lnTo>
                  <a:lnTo>
                    <a:pt x="1701" y="348"/>
                  </a:lnTo>
                  <a:lnTo>
                    <a:pt x="1688" y="360"/>
                  </a:lnTo>
                  <a:lnTo>
                    <a:pt x="1651" y="360"/>
                  </a:lnTo>
                  <a:lnTo>
                    <a:pt x="1664" y="323"/>
                  </a:lnTo>
                  <a:lnTo>
                    <a:pt x="1664" y="298"/>
                  </a:lnTo>
                  <a:lnTo>
                    <a:pt x="1664" y="274"/>
                  </a:lnTo>
                  <a:lnTo>
                    <a:pt x="1639" y="249"/>
                  </a:lnTo>
                  <a:lnTo>
                    <a:pt x="1601" y="249"/>
                  </a:lnTo>
                  <a:lnTo>
                    <a:pt x="1589" y="311"/>
                  </a:lnTo>
                  <a:lnTo>
                    <a:pt x="1564" y="360"/>
                  </a:lnTo>
                  <a:lnTo>
                    <a:pt x="1552" y="385"/>
                  </a:lnTo>
                  <a:lnTo>
                    <a:pt x="1577" y="423"/>
                  </a:lnTo>
                  <a:lnTo>
                    <a:pt x="1577" y="472"/>
                  </a:lnTo>
                  <a:lnTo>
                    <a:pt x="1564" y="497"/>
                  </a:lnTo>
                  <a:lnTo>
                    <a:pt x="1527" y="497"/>
                  </a:lnTo>
                  <a:lnTo>
                    <a:pt x="1502" y="447"/>
                  </a:lnTo>
                  <a:lnTo>
                    <a:pt x="1502" y="373"/>
                  </a:lnTo>
                  <a:lnTo>
                    <a:pt x="1515" y="348"/>
                  </a:lnTo>
                  <a:lnTo>
                    <a:pt x="1515" y="323"/>
                  </a:lnTo>
                  <a:lnTo>
                    <a:pt x="1502" y="323"/>
                  </a:lnTo>
                  <a:lnTo>
                    <a:pt x="1502" y="286"/>
                  </a:lnTo>
                  <a:lnTo>
                    <a:pt x="1515" y="274"/>
                  </a:lnTo>
                  <a:lnTo>
                    <a:pt x="1552" y="261"/>
                  </a:lnTo>
                  <a:lnTo>
                    <a:pt x="1589" y="236"/>
                  </a:lnTo>
                  <a:lnTo>
                    <a:pt x="1639" y="236"/>
                  </a:lnTo>
                  <a:lnTo>
                    <a:pt x="1589" y="211"/>
                  </a:lnTo>
                  <a:lnTo>
                    <a:pt x="1577" y="211"/>
                  </a:lnTo>
                  <a:lnTo>
                    <a:pt x="1515" y="224"/>
                  </a:lnTo>
                  <a:lnTo>
                    <a:pt x="1490" y="199"/>
                  </a:lnTo>
                  <a:lnTo>
                    <a:pt x="1440" y="211"/>
                  </a:lnTo>
                  <a:lnTo>
                    <a:pt x="1415" y="236"/>
                  </a:lnTo>
                  <a:lnTo>
                    <a:pt x="1378" y="249"/>
                  </a:lnTo>
                  <a:lnTo>
                    <a:pt x="1328" y="236"/>
                  </a:lnTo>
                  <a:lnTo>
                    <a:pt x="1341" y="199"/>
                  </a:lnTo>
                  <a:lnTo>
                    <a:pt x="1378" y="187"/>
                  </a:lnTo>
                  <a:lnTo>
                    <a:pt x="1415" y="174"/>
                  </a:lnTo>
                  <a:lnTo>
                    <a:pt x="1428" y="149"/>
                  </a:lnTo>
                  <a:lnTo>
                    <a:pt x="1415" y="149"/>
                  </a:lnTo>
                  <a:lnTo>
                    <a:pt x="1403" y="149"/>
                  </a:lnTo>
                  <a:lnTo>
                    <a:pt x="1341" y="149"/>
                  </a:lnTo>
                  <a:lnTo>
                    <a:pt x="1266" y="137"/>
                  </a:lnTo>
                  <a:lnTo>
                    <a:pt x="1254" y="137"/>
                  </a:lnTo>
                  <a:lnTo>
                    <a:pt x="1242" y="125"/>
                  </a:lnTo>
                  <a:lnTo>
                    <a:pt x="1229" y="125"/>
                  </a:lnTo>
                  <a:lnTo>
                    <a:pt x="1192" y="125"/>
                  </a:lnTo>
                  <a:lnTo>
                    <a:pt x="646" y="63"/>
                  </a:lnTo>
                  <a:lnTo>
                    <a:pt x="621" y="63"/>
                  </a:lnTo>
                  <a:lnTo>
                    <a:pt x="596" y="50"/>
                  </a:lnTo>
                  <a:lnTo>
                    <a:pt x="199" y="13"/>
                  </a:lnTo>
                  <a:lnTo>
                    <a:pt x="199" y="87"/>
                  </a:lnTo>
                  <a:lnTo>
                    <a:pt x="187" y="100"/>
                  </a:lnTo>
                  <a:lnTo>
                    <a:pt x="174" y="63"/>
                  </a:lnTo>
                  <a:lnTo>
                    <a:pt x="137" y="38"/>
                  </a:lnTo>
                  <a:lnTo>
                    <a:pt x="137" y="112"/>
                  </a:lnTo>
                  <a:lnTo>
                    <a:pt x="87" y="211"/>
                  </a:lnTo>
                  <a:lnTo>
                    <a:pt x="38" y="311"/>
                  </a:lnTo>
                  <a:lnTo>
                    <a:pt x="25" y="385"/>
                  </a:lnTo>
                  <a:lnTo>
                    <a:pt x="0" y="423"/>
                  </a:lnTo>
                  <a:lnTo>
                    <a:pt x="25" y="497"/>
                  </a:lnTo>
                  <a:lnTo>
                    <a:pt x="13" y="534"/>
                  </a:lnTo>
                  <a:lnTo>
                    <a:pt x="38" y="584"/>
                  </a:lnTo>
                  <a:lnTo>
                    <a:pt x="50" y="609"/>
                  </a:lnTo>
                  <a:lnTo>
                    <a:pt x="38" y="634"/>
                  </a:lnTo>
                  <a:lnTo>
                    <a:pt x="63" y="658"/>
                  </a:lnTo>
                  <a:lnTo>
                    <a:pt x="50" y="683"/>
                  </a:lnTo>
                  <a:lnTo>
                    <a:pt x="63" y="720"/>
                  </a:lnTo>
                  <a:lnTo>
                    <a:pt x="75" y="758"/>
                  </a:lnTo>
                  <a:lnTo>
                    <a:pt x="75" y="807"/>
                  </a:lnTo>
                  <a:lnTo>
                    <a:pt x="149" y="832"/>
                  </a:lnTo>
                  <a:lnTo>
                    <a:pt x="174" y="869"/>
                  </a:lnTo>
                  <a:lnTo>
                    <a:pt x="199" y="919"/>
                  </a:lnTo>
                  <a:lnTo>
                    <a:pt x="224" y="969"/>
                  </a:lnTo>
                  <a:lnTo>
                    <a:pt x="224" y="956"/>
                  </a:lnTo>
                  <a:lnTo>
                    <a:pt x="261" y="944"/>
                  </a:lnTo>
                  <a:lnTo>
                    <a:pt x="286" y="944"/>
                  </a:lnTo>
                  <a:lnTo>
                    <a:pt x="298" y="944"/>
                  </a:lnTo>
                  <a:lnTo>
                    <a:pt x="472" y="1031"/>
                  </a:lnTo>
                  <a:lnTo>
                    <a:pt x="571" y="1068"/>
                  </a:lnTo>
                  <a:lnTo>
                    <a:pt x="633" y="1068"/>
                  </a:lnTo>
                  <a:lnTo>
                    <a:pt x="708" y="1043"/>
                  </a:lnTo>
                  <a:lnTo>
                    <a:pt x="758" y="1080"/>
                  </a:lnTo>
                  <a:lnTo>
                    <a:pt x="795" y="1143"/>
                  </a:lnTo>
                  <a:lnTo>
                    <a:pt x="820" y="1180"/>
                  </a:lnTo>
                  <a:lnTo>
                    <a:pt x="869" y="1205"/>
                  </a:lnTo>
                  <a:lnTo>
                    <a:pt x="894" y="1180"/>
                  </a:lnTo>
                  <a:lnTo>
                    <a:pt x="981" y="1217"/>
                  </a:lnTo>
                  <a:lnTo>
                    <a:pt x="1006" y="1279"/>
                  </a:lnTo>
                  <a:lnTo>
                    <a:pt x="1031" y="1304"/>
                  </a:lnTo>
                  <a:lnTo>
                    <a:pt x="1055" y="1354"/>
                  </a:lnTo>
                  <a:lnTo>
                    <a:pt x="1155" y="1403"/>
                  </a:lnTo>
                  <a:lnTo>
                    <a:pt x="1167" y="1403"/>
                  </a:lnTo>
                  <a:lnTo>
                    <a:pt x="1167" y="1366"/>
                  </a:lnTo>
                  <a:lnTo>
                    <a:pt x="1155" y="1304"/>
                  </a:lnTo>
                  <a:lnTo>
                    <a:pt x="1180" y="1267"/>
                  </a:lnTo>
                  <a:lnTo>
                    <a:pt x="1217" y="1254"/>
                  </a:lnTo>
                  <a:lnTo>
                    <a:pt x="1279" y="1192"/>
                  </a:lnTo>
                  <a:lnTo>
                    <a:pt x="1304" y="1180"/>
                  </a:lnTo>
                  <a:lnTo>
                    <a:pt x="1378" y="1192"/>
                  </a:lnTo>
                  <a:lnTo>
                    <a:pt x="1428" y="1180"/>
                  </a:lnTo>
                  <a:lnTo>
                    <a:pt x="1465" y="1205"/>
                  </a:lnTo>
                  <a:lnTo>
                    <a:pt x="1527" y="1192"/>
                  </a:lnTo>
                  <a:lnTo>
                    <a:pt x="1502" y="1143"/>
                  </a:lnTo>
                  <a:lnTo>
                    <a:pt x="1564" y="1130"/>
                  </a:lnTo>
                  <a:lnTo>
                    <a:pt x="1601" y="1118"/>
                  </a:lnTo>
                  <a:lnTo>
                    <a:pt x="1701" y="1118"/>
                  </a:lnTo>
                  <a:lnTo>
                    <a:pt x="1750" y="1130"/>
                  </a:lnTo>
                  <a:lnTo>
                    <a:pt x="1788" y="1105"/>
                  </a:lnTo>
                  <a:lnTo>
                    <a:pt x="1862" y="1155"/>
                  </a:lnTo>
                  <a:lnTo>
                    <a:pt x="1862" y="1217"/>
                  </a:lnTo>
                  <a:lnTo>
                    <a:pt x="1875" y="1229"/>
                  </a:lnTo>
                  <a:lnTo>
                    <a:pt x="1887" y="1267"/>
                  </a:lnTo>
                  <a:lnTo>
                    <a:pt x="1912" y="1267"/>
                  </a:lnTo>
                  <a:lnTo>
                    <a:pt x="1949" y="1304"/>
                  </a:lnTo>
                  <a:lnTo>
                    <a:pt x="1961" y="1316"/>
                  </a:lnTo>
                  <a:lnTo>
                    <a:pt x="1974" y="1329"/>
                  </a:lnTo>
                  <a:lnTo>
                    <a:pt x="2011" y="1329"/>
                  </a:lnTo>
                  <a:lnTo>
                    <a:pt x="2011" y="1229"/>
                  </a:lnTo>
                  <a:lnTo>
                    <a:pt x="1961" y="1143"/>
                  </a:lnTo>
                  <a:lnTo>
                    <a:pt x="1912" y="1068"/>
                  </a:lnTo>
                  <a:lnTo>
                    <a:pt x="1912" y="969"/>
                  </a:lnTo>
                  <a:lnTo>
                    <a:pt x="1961" y="919"/>
                  </a:lnTo>
                  <a:lnTo>
                    <a:pt x="2011" y="845"/>
                  </a:lnTo>
                  <a:lnTo>
                    <a:pt x="2048" y="783"/>
                  </a:lnTo>
                  <a:lnTo>
                    <a:pt x="2086" y="758"/>
                  </a:lnTo>
                  <a:lnTo>
                    <a:pt x="2098" y="708"/>
                  </a:lnTo>
                  <a:lnTo>
                    <a:pt x="2073" y="683"/>
                  </a:lnTo>
                  <a:lnTo>
                    <a:pt x="2073" y="671"/>
                  </a:lnTo>
                  <a:lnTo>
                    <a:pt x="2048" y="596"/>
                  </a:lnTo>
                  <a:lnTo>
                    <a:pt x="2023" y="547"/>
                  </a:lnTo>
                  <a:lnTo>
                    <a:pt x="2023" y="509"/>
                  </a:lnTo>
                  <a:lnTo>
                    <a:pt x="2036" y="559"/>
                  </a:lnTo>
                  <a:lnTo>
                    <a:pt x="2073" y="596"/>
                  </a:lnTo>
                  <a:lnTo>
                    <a:pt x="2086" y="559"/>
                  </a:lnTo>
                  <a:lnTo>
                    <a:pt x="2061" y="509"/>
                  </a:lnTo>
                  <a:lnTo>
                    <a:pt x="2098" y="497"/>
                  </a:lnTo>
                  <a:lnTo>
                    <a:pt x="2098" y="460"/>
                  </a:lnTo>
                  <a:lnTo>
                    <a:pt x="2086" y="423"/>
                  </a:lnTo>
                  <a:lnTo>
                    <a:pt x="2098" y="398"/>
                  </a:lnTo>
                  <a:lnTo>
                    <a:pt x="2160" y="360"/>
                  </a:lnTo>
                  <a:lnTo>
                    <a:pt x="2185" y="348"/>
                  </a:lnTo>
                  <a:lnTo>
                    <a:pt x="2185" y="336"/>
                  </a:lnTo>
                  <a:lnTo>
                    <a:pt x="2222" y="323"/>
                  </a:lnTo>
                  <a:lnTo>
                    <a:pt x="2197" y="286"/>
                  </a:lnTo>
                  <a:lnTo>
                    <a:pt x="2197" y="187"/>
                  </a:lnTo>
                  <a:lnTo>
                    <a:pt x="2222" y="162"/>
                  </a:lnTo>
                  <a:lnTo>
                    <a:pt x="2222" y="125"/>
                  </a:lnTo>
                  <a:lnTo>
                    <a:pt x="2247" y="125"/>
                  </a:lnTo>
                  <a:lnTo>
                    <a:pt x="2272" y="75"/>
                  </a:lnTo>
                  <a:lnTo>
                    <a:pt x="2259" y="87"/>
                  </a:lnTo>
                  <a:lnTo>
                    <a:pt x="2259" y="75"/>
                  </a:lnTo>
                  <a:close/>
                </a:path>
              </a:pathLst>
            </a:custGeom>
            <a:solidFill>
              <a:srgbClr val="DF6F20"/>
            </a:solidFill>
            <a:ln>
              <a:solidFill>
                <a:srgbClr val="002060"/>
              </a:solidFill>
            </a:ln>
          </p:spPr>
          <p:txBody>
            <a:bodyPr/>
            <a:lstStyle/>
            <a:p>
              <a:endParaRPr lang="en-CA"/>
            </a:p>
          </p:txBody>
        </p:sp>
        <p:sp>
          <p:nvSpPr>
            <p:cNvPr id="7" name="Freeform 49"/>
            <p:cNvSpPr>
              <a:spLocks/>
            </p:cNvSpPr>
            <p:nvPr/>
          </p:nvSpPr>
          <p:spPr bwMode="auto">
            <a:xfrm>
              <a:off x="4788024" y="236852"/>
              <a:ext cx="4176464" cy="2820207"/>
            </a:xfrm>
            <a:custGeom>
              <a:avLst/>
              <a:gdLst>
                <a:gd name="T0" fmla="*/ 2309 w 2482"/>
                <a:gd name="T1" fmla="*/ 1155 h 1676"/>
                <a:gd name="T2" fmla="*/ 2271 w 2482"/>
                <a:gd name="T3" fmla="*/ 1080 h 1676"/>
                <a:gd name="T4" fmla="*/ 2135 w 2482"/>
                <a:gd name="T5" fmla="*/ 1217 h 1676"/>
                <a:gd name="T6" fmla="*/ 2334 w 2482"/>
                <a:gd name="T7" fmla="*/ 981 h 1676"/>
                <a:gd name="T8" fmla="*/ 2433 w 2482"/>
                <a:gd name="T9" fmla="*/ 757 h 1676"/>
                <a:gd name="T10" fmla="*/ 2358 w 2482"/>
                <a:gd name="T11" fmla="*/ 720 h 1676"/>
                <a:gd name="T12" fmla="*/ 2284 w 2482"/>
                <a:gd name="T13" fmla="*/ 770 h 1676"/>
                <a:gd name="T14" fmla="*/ 2271 w 2482"/>
                <a:gd name="T15" fmla="*/ 708 h 1676"/>
                <a:gd name="T16" fmla="*/ 2160 w 2482"/>
                <a:gd name="T17" fmla="*/ 646 h 1676"/>
                <a:gd name="T18" fmla="*/ 1949 w 2482"/>
                <a:gd name="T19" fmla="*/ 658 h 1676"/>
                <a:gd name="T20" fmla="*/ 1849 w 2482"/>
                <a:gd name="T21" fmla="*/ 546 h 1676"/>
                <a:gd name="T22" fmla="*/ 1725 w 2482"/>
                <a:gd name="T23" fmla="*/ 509 h 1676"/>
                <a:gd name="T24" fmla="*/ 1638 w 2482"/>
                <a:gd name="T25" fmla="*/ 596 h 1676"/>
                <a:gd name="T26" fmla="*/ 1688 w 2482"/>
                <a:gd name="T27" fmla="*/ 757 h 1676"/>
                <a:gd name="T28" fmla="*/ 1713 w 2482"/>
                <a:gd name="T29" fmla="*/ 993 h 1676"/>
                <a:gd name="T30" fmla="*/ 1713 w 2482"/>
                <a:gd name="T31" fmla="*/ 1155 h 1676"/>
                <a:gd name="T32" fmla="*/ 1614 w 2482"/>
                <a:gd name="T33" fmla="*/ 1018 h 1676"/>
                <a:gd name="T34" fmla="*/ 1378 w 2482"/>
                <a:gd name="T35" fmla="*/ 906 h 1676"/>
                <a:gd name="T36" fmla="*/ 1192 w 2482"/>
                <a:gd name="T37" fmla="*/ 819 h 1676"/>
                <a:gd name="T38" fmla="*/ 1291 w 2482"/>
                <a:gd name="T39" fmla="*/ 546 h 1676"/>
                <a:gd name="T40" fmla="*/ 1291 w 2482"/>
                <a:gd name="T41" fmla="*/ 447 h 1676"/>
                <a:gd name="T42" fmla="*/ 1341 w 2482"/>
                <a:gd name="T43" fmla="*/ 372 h 1676"/>
                <a:gd name="T44" fmla="*/ 1428 w 2482"/>
                <a:gd name="T45" fmla="*/ 248 h 1676"/>
                <a:gd name="T46" fmla="*/ 1365 w 2482"/>
                <a:gd name="T47" fmla="*/ 224 h 1676"/>
                <a:gd name="T48" fmla="*/ 1303 w 2482"/>
                <a:gd name="T49" fmla="*/ 261 h 1676"/>
                <a:gd name="T50" fmla="*/ 1241 w 2482"/>
                <a:gd name="T51" fmla="*/ 236 h 1676"/>
                <a:gd name="T52" fmla="*/ 1142 w 2482"/>
                <a:gd name="T53" fmla="*/ 124 h 1676"/>
                <a:gd name="T54" fmla="*/ 1167 w 2482"/>
                <a:gd name="T55" fmla="*/ 323 h 1676"/>
                <a:gd name="T56" fmla="*/ 1068 w 2482"/>
                <a:gd name="T57" fmla="*/ 348 h 1676"/>
                <a:gd name="T58" fmla="*/ 881 w 2482"/>
                <a:gd name="T59" fmla="*/ 335 h 1676"/>
                <a:gd name="T60" fmla="*/ 720 w 2482"/>
                <a:gd name="T61" fmla="*/ 298 h 1676"/>
                <a:gd name="T62" fmla="*/ 633 w 2482"/>
                <a:gd name="T63" fmla="*/ 149 h 1676"/>
                <a:gd name="T64" fmla="*/ 435 w 2482"/>
                <a:gd name="T65" fmla="*/ 87 h 1676"/>
                <a:gd name="T66" fmla="*/ 0 w 2482"/>
                <a:gd name="T67" fmla="*/ 435 h 1676"/>
                <a:gd name="T68" fmla="*/ 100 w 2482"/>
                <a:gd name="T69" fmla="*/ 596 h 1676"/>
                <a:gd name="T70" fmla="*/ 100 w 2482"/>
                <a:gd name="T71" fmla="*/ 881 h 1676"/>
                <a:gd name="T72" fmla="*/ 124 w 2482"/>
                <a:gd name="T73" fmla="*/ 1080 h 1676"/>
                <a:gd name="T74" fmla="*/ 211 w 2482"/>
                <a:gd name="T75" fmla="*/ 1229 h 1676"/>
                <a:gd name="T76" fmla="*/ 683 w 2482"/>
                <a:gd name="T77" fmla="*/ 1304 h 1676"/>
                <a:gd name="T78" fmla="*/ 1291 w 2482"/>
                <a:gd name="T79" fmla="*/ 1366 h 1676"/>
                <a:gd name="T80" fmla="*/ 1452 w 2482"/>
                <a:gd name="T81" fmla="*/ 1390 h 1676"/>
                <a:gd name="T82" fmla="*/ 1564 w 2482"/>
                <a:gd name="T83" fmla="*/ 1353 h 1676"/>
                <a:gd name="T84" fmla="*/ 1614 w 2482"/>
                <a:gd name="T85" fmla="*/ 1440 h 1676"/>
                <a:gd name="T86" fmla="*/ 1725 w 2482"/>
                <a:gd name="T87" fmla="*/ 1465 h 1676"/>
                <a:gd name="T88" fmla="*/ 1787 w 2482"/>
                <a:gd name="T89" fmla="*/ 1527 h 1676"/>
                <a:gd name="T90" fmla="*/ 1750 w 2482"/>
                <a:gd name="T91" fmla="*/ 1664 h 1676"/>
                <a:gd name="T92" fmla="*/ 1862 w 2482"/>
                <a:gd name="T93" fmla="*/ 1589 h 1676"/>
                <a:gd name="T94" fmla="*/ 1936 w 2482"/>
                <a:gd name="T95" fmla="*/ 1515 h 1676"/>
                <a:gd name="T96" fmla="*/ 1986 w 2482"/>
                <a:gd name="T97" fmla="*/ 1477 h 1676"/>
                <a:gd name="T98" fmla="*/ 2147 w 2482"/>
                <a:gd name="T99" fmla="*/ 1341 h 1676"/>
                <a:gd name="T100" fmla="*/ 2296 w 2482"/>
                <a:gd name="T101" fmla="*/ 1316 h 1676"/>
                <a:gd name="T102" fmla="*/ 2346 w 2482"/>
                <a:gd name="T103" fmla="*/ 1341 h 1676"/>
                <a:gd name="T104" fmla="*/ 2470 w 2482"/>
                <a:gd name="T105" fmla="*/ 1241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2" h="1676">
                  <a:moveTo>
                    <a:pt x="2458" y="1204"/>
                  </a:moveTo>
                  <a:lnTo>
                    <a:pt x="2383" y="1217"/>
                  </a:lnTo>
                  <a:lnTo>
                    <a:pt x="2334" y="1192"/>
                  </a:lnTo>
                  <a:lnTo>
                    <a:pt x="2309" y="1155"/>
                  </a:lnTo>
                  <a:lnTo>
                    <a:pt x="2259" y="1155"/>
                  </a:lnTo>
                  <a:lnTo>
                    <a:pt x="2296" y="1130"/>
                  </a:lnTo>
                  <a:lnTo>
                    <a:pt x="2309" y="1092"/>
                  </a:lnTo>
                  <a:lnTo>
                    <a:pt x="2271" y="1080"/>
                  </a:lnTo>
                  <a:lnTo>
                    <a:pt x="2222" y="1130"/>
                  </a:lnTo>
                  <a:lnTo>
                    <a:pt x="2172" y="1167"/>
                  </a:lnTo>
                  <a:lnTo>
                    <a:pt x="2123" y="1279"/>
                  </a:lnTo>
                  <a:lnTo>
                    <a:pt x="2135" y="1217"/>
                  </a:lnTo>
                  <a:lnTo>
                    <a:pt x="2160" y="1142"/>
                  </a:lnTo>
                  <a:lnTo>
                    <a:pt x="2185" y="1092"/>
                  </a:lnTo>
                  <a:lnTo>
                    <a:pt x="2209" y="1043"/>
                  </a:lnTo>
                  <a:lnTo>
                    <a:pt x="2334" y="981"/>
                  </a:lnTo>
                  <a:lnTo>
                    <a:pt x="2383" y="944"/>
                  </a:lnTo>
                  <a:lnTo>
                    <a:pt x="2396" y="881"/>
                  </a:lnTo>
                  <a:lnTo>
                    <a:pt x="2445" y="807"/>
                  </a:lnTo>
                  <a:lnTo>
                    <a:pt x="2433" y="757"/>
                  </a:lnTo>
                  <a:lnTo>
                    <a:pt x="2420" y="732"/>
                  </a:lnTo>
                  <a:lnTo>
                    <a:pt x="2396" y="720"/>
                  </a:lnTo>
                  <a:lnTo>
                    <a:pt x="2371" y="732"/>
                  </a:lnTo>
                  <a:lnTo>
                    <a:pt x="2358" y="720"/>
                  </a:lnTo>
                  <a:lnTo>
                    <a:pt x="2334" y="720"/>
                  </a:lnTo>
                  <a:lnTo>
                    <a:pt x="2309" y="757"/>
                  </a:lnTo>
                  <a:lnTo>
                    <a:pt x="2296" y="795"/>
                  </a:lnTo>
                  <a:lnTo>
                    <a:pt x="2284" y="770"/>
                  </a:lnTo>
                  <a:lnTo>
                    <a:pt x="2321" y="720"/>
                  </a:lnTo>
                  <a:lnTo>
                    <a:pt x="2334" y="695"/>
                  </a:lnTo>
                  <a:lnTo>
                    <a:pt x="2321" y="683"/>
                  </a:lnTo>
                  <a:lnTo>
                    <a:pt x="2271" y="708"/>
                  </a:lnTo>
                  <a:lnTo>
                    <a:pt x="2234" y="708"/>
                  </a:lnTo>
                  <a:lnTo>
                    <a:pt x="2209" y="683"/>
                  </a:lnTo>
                  <a:lnTo>
                    <a:pt x="2172" y="683"/>
                  </a:lnTo>
                  <a:lnTo>
                    <a:pt x="2160" y="646"/>
                  </a:lnTo>
                  <a:lnTo>
                    <a:pt x="1986" y="509"/>
                  </a:lnTo>
                  <a:lnTo>
                    <a:pt x="1986" y="571"/>
                  </a:lnTo>
                  <a:lnTo>
                    <a:pt x="1974" y="621"/>
                  </a:lnTo>
                  <a:lnTo>
                    <a:pt x="1949" y="658"/>
                  </a:lnTo>
                  <a:lnTo>
                    <a:pt x="1924" y="646"/>
                  </a:lnTo>
                  <a:lnTo>
                    <a:pt x="1887" y="670"/>
                  </a:lnTo>
                  <a:lnTo>
                    <a:pt x="1874" y="596"/>
                  </a:lnTo>
                  <a:lnTo>
                    <a:pt x="1849" y="546"/>
                  </a:lnTo>
                  <a:lnTo>
                    <a:pt x="1812" y="559"/>
                  </a:lnTo>
                  <a:lnTo>
                    <a:pt x="1775" y="534"/>
                  </a:lnTo>
                  <a:lnTo>
                    <a:pt x="1750" y="521"/>
                  </a:lnTo>
                  <a:lnTo>
                    <a:pt x="1725" y="509"/>
                  </a:lnTo>
                  <a:lnTo>
                    <a:pt x="1688" y="534"/>
                  </a:lnTo>
                  <a:lnTo>
                    <a:pt x="1614" y="546"/>
                  </a:lnTo>
                  <a:lnTo>
                    <a:pt x="1614" y="571"/>
                  </a:lnTo>
                  <a:lnTo>
                    <a:pt x="1638" y="596"/>
                  </a:lnTo>
                  <a:lnTo>
                    <a:pt x="1663" y="633"/>
                  </a:lnTo>
                  <a:lnTo>
                    <a:pt x="1663" y="683"/>
                  </a:lnTo>
                  <a:lnTo>
                    <a:pt x="1663" y="732"/>
                  </a:lnTo>
                  <a:lnTo>
                    <a:pt x="1688" y="757"/>
                  </a:lnTo>
                  <a:lnTo>
                    <a:pt x="1738" y="819"/>
                  </a:lnTo>
                  <a:lnTo>
                    <a:pt x="1750" y="881"/>
                  </a:lnTo>
                  <a:lnTo>
                    <a:pt x="1701" y="968"/>
                  </a:lnTo>
                  <a:lnTo>
                    <a:pt x="1713" y="993"/>
                  </a:lnTo>
                  <a:lnTo>
                    <a:pt x="1750" y="1055"/>
                  </a:lnTo>
                  <a:lnTo>
                    <a:pt x="1775" y="1105"/>
                  </a:lnTo>
                  <a:lnTo>
                    <a:pt x="1750" y="1155"/>
                  </a:lnTo>
                  <a:lnTo>
                    <a:pt x="1713" y="1155"/>
                  </a:lnTo>
                  <a:lnTo>
                    <a:pt x="1688" y="1117"/>
                  </a:lnTo>
                  <a:lnTo>
                    <a:pt x="1663" y="1092"/>
                  </a:lnTo>
                  <a:lnTo>
                    <a:pt x="1638" y="1043"/>
                  </a:lnTo>
                  <a:lnTo>
                    <a:pt x="1614" y="1018"/>
                  </a:lnTo>
                  <a:lnTo>
                    <a:pt x="1601" y="1006"/>
                  </a:lnTo>
                  <a:lnTo>
                    <a:pt x="1527" y="1006"/>
                  </a:lnTo>
                  <a:lnTo>
                    <a:pt x="1428" y="944"/>
                  </a:lnTo>
                  <a:lnTo>
                    <a:pt x="1378" y="906"/>
                  </a:lnTo>
                  <a:lnTo>
                    <a:pt x="1316" y="894"/>
                  </a:lnTo>
                  <a:lnTo>
                    <a:pt x="1291" y="906"/>
                  </a:lnTo>
                  <a:lnTo>
                    <a:pt x="1217" y="819"/>
                  </a:lnTo>
                  <a:lnTo>
                    <a:pt x="1192" y="819"/>
                  </a:lnTo>
                  <a:lnTo>
                    <a:pt x="1204" y="683"/>
                  </a:lnTo>
                  <a:lnTo>
                    <a:pt x="1241" y="596"/>
                  </a:lnTo>
                  <a:lnTo>
                    <a:pt x="1279" y="584"/>
                  </a:lnTo>
                  <a:lnTo>
                    <a:pt x="1291" y="546"/>
                  </a:lnTo>
                  <a:lnTo>
                    <a:pt x="1291" y="509"/>
                  </a:lnTo>
                  <a:lnTo>
                    <a:pt x="1341" y="497"/>
                  </a:lnTo>
                  <a:lnTo>
                    <a:pt x="1353" y="472"/>
                  </a:lnTo>
                  <a:lnTo>
                    <a:pt x="1291" y="447"/>
                  </a:lnTo>
                  <a:lnTo>
                    <a:pt x="1279" y="422"/>
                  </a:lnTo>
                  <a:lnTo>
                    <a:pt x="1341" y="435"/>
                  </a:lnTo>
                  <a:lnTo>
                    <a:pt x="1378" y="422"/>
                  </a:lnTo>
                  <a:lnTo>
                    <a:pt x="1341" y="372"/>
                  </a:lnTo>
                  <a:lnTo>
                    <a:pt x="1403" y="372"/>
                  </a:lnTo>
                  <a:lnTo>
                    <a:pt x="1415" y="360"/>
                  </a:lnTo>
                  <a:lnTo>
                    <a:pt x="1440" y="298"/>
                  </a:lnTo>
                  <a:lnTo>
                    <a:pt x="1428" y="248"/>
                  </a:lnTo>
                  <a:lnTo>
                    <a:pt x="1428" y="224"/>
                  </a:lnTo>
                  <a:lnTo>
                    <a:pt x="1390" y="199"/>
                  </a:lnTo>
                  <a:lnTo>
                    <a:pt x="1341" y="186"/>
                  </a:lnTo>
                  <a:lnTo>
                    <a:pt x="1365" y="224"/>
                  </a:lnTo>
                  <a:lnTo>
                    <a:pt x="1341" y="273"/>
                  </a:lnTo>
                  <a:lnTo>
                    <a:pt x="1328" y="335"/>
                  </a:lnTo>
                  <a:lnTo>
                    <a:pt x="1303" y="323"/>
                  </a:lnTo>
                  <a:lnTo>
                    <a:pt x="1303" y="261"/>
                  </a:lnTo>
                  <a:lnTo>
                    <a:pt x="1279" y="248"/>
                  </a:lnTo>
                  <a:lnTo>
                    <a:pt x="1266" y="286"/>
                  </a:lnTo>
                  <a:lnTo>
                    <a:pt x="1241" y="298"/>
                  </a:lnTo>
                  <a:lnTo>
                    <a:pt x="1241" y="236"/>
                  </a:lnTo>
                  <a:lnTo>
                    <a:pt x="1204" y="224"/>
                  </a:lnTo>
                  <a:lnTo>
                    <a:pt x="1179" y="174"/>
                  </a:lnTo>
                  <a:lnTo>
                    <a:pt x="1179" y="137"/>
                  </a:lnTo>
                  <a:lnTo>
                    <a:pt x="1142" y="124"/>
                  </a:lnTo>
                  <a:lnTo>
                    <a:pt x="1117" y="174"/>
                  </a:lnTo>
                  <a:lnTo>
                    <a:pt x="1142" y="224"/>
                  </a:lnTo>
                  <a:lnTo>
                    <a:pt x="1179" y="273"/>
                  </a:lnTo>
                  <a:lnTo>
                    <a:pt x="1167" y="323"/>
                  </a:lnTo>
                  <a:lnTo>
                    <a:pt x="1142" y="348"/>
                  </a:lnTo>
                  <a:lnTo>
                    <a:pt x="1130" y="310"/>
                  </a:lnTo>
                  <a:lnTo>
                    <a:pt x="1105" y="310"/>
                  </a:lnTo>
                  <a:lnTo>
                    <a:pt x="1068" y="348"/>
                  </a:lnTo>
                  <a:lnTo>
                    <a:pt x="1030" y="335"/>
                  </a:lnTo>
                  <a:lnTo>
                    <a:pt x="956" y="310"/>
                  </a:lnTo>
                  <a:lnTo>
                    <a:pt x="894" y="310"/>
                  </a:lnTo>
                  <a:lnTo>
                    <a:pt x="881" y="335"/>
                  </a:lnTo>
                  <a:lnTo>
                    <a:pt x="857" y="348"/>
                  </a:lnTo>
                  <a:lnTo>
                    <a:pt x="844" y="310"/>
                  </a:lnTo>
                  <a:lnTo>
                    <a:pt x="795" y="310"/>
                  </a:lnTo>
                  <a:lnTo>
                    <a:pt x="720" y="298"/>
                  </a:lnTo>
                  <a:lnTo>
                    <a:pt x="757" y="248"/>
                  </a:lnTo>
                  <a:lnTo>
                    <a:pt x="695" y="248"/>
                  </a:lnTo>
                  <a:lnTo>
                    <a:pt x="658" y="174"/>
                  </a:lnTo>
                  <a:lnTo>
                    <a:pt x="633" y="149"/>
                  </a:lnTo>
                  <a:lnTo>
                    <a:pt x="559" y="137"/>
                  </a:lnTo>
                  <a:lnTo>
                    <a:pt x="546" y="112"/>
                  </a:lnTo>
                  <a:lnTo>
                    <a:pt x="497" y="87"/>
                  </a:lnTo>
                  <a:lnTo>
                    <a:pt x="435" y="87"/>
                  </a:lnTo>
                  <a:lnTo>
                    <a:pt x="348" y="87"/>
                  </a:lnTo>
                  <a:lnTo>
                    <a:pt x="298" y="0"/>
                  </a:lnTo>
                  <a:lnTo>
                    <a:pt x="0" y="410"/>
                  </a:lnTo>
                  <a:lnTo>
                    <a:pt x="0" y="435"/>
                  </a:lnTo>
                  <a:lnTo>
                    <a:pt x="37" y="447"/>
                  </a:lnTo>
                  <a:lnTo>
                    <a:pt x="37" y="521"/>
                  </a:lnTo>
                  <a:lnTo>
                    <a:pt x="112" y="534"/>
                  </a:lnTo>
                  <a:lnTo>
                    <a:pt x="100" y="596"/>
                  </a:lnTo>
                  <a:lnTo>
                    <a:pt x="124" y="757"/>
                  </a:lnTo>
                  <a:lnTo>
                    <a:pt x="149" y="795"/>
                  </a:lnTo>
                  <a:lnTo>
                    <a:pt x="100" y="844"/>
                  </a:lnTo>
                  <a:lnTo>
                    <a:pt x="100" y="881"/>
                  </a:lnTo>
                  <a:lnTo>
                    <a:pt x="100" y="919"/>
                  </a:lnTo>
                  <a:lnTo>
                    <a:pt x="149" y="1018"/>
                  </a:lnTo>
                  <a:lnTo>
                    <a:pt x="124" y="1055"/>
                  </a:lnTo>
                  <a:lnTo>
                    <a:pt x="124" y="1080"/>
                  </a:lnTo>
                  <a:lnTo>
                    <a:pt x="149" y="1092"/>
                  </a:lnTo>
                  <a:lnTo>
                    <a:pt x="186" y="1167"/>
                  </a:lnTo>
                  <a:lnTo>
                    <a:pt x="199" y="1204"/>
                  </a:lnTo>
                  <a:lnTo>
                    <a:pt x="211" y="1229"/>
                  </a:lnTo>
                  <a:lnTo>
                    <a:pt x="261" y="1254"/>
                  </a:lnTo>
                  <a:lnTo>
                    <a:pt x="633" y="1291"/>
                  </a:lnTo>
                  <a:lnTo>
                    <a:pt x="658" y="1291"/>
                  </a:lnTo>
                  <a:lnTo>
                    <a:pt x="683" y="1304"/>
                  </a:lnTo>
                  <a:lnTo>
                    <a:pt x="1204" y="1353"/>
                  </a:lnTo>
                  <a:lnTo>
                    <a:pt x="1254" y="1366"/>
                  </a:lnTo>
                  <a:lnTo>
                    <a:pt x="1266" y="1366"/>
                  </a:lnTo>
                  <a:lnTo>
                    <a:pt x="1291" y="1366"/>
                  </a:lnTo>
                  <a:lnTo>
                    <a:pt x="1291" y="1378"/>
                  </a:lnTo>
                  <a:lnTo>
                    <a:pt x="1303" y="1378"/>
                  </a:lnTo>
                  <a:lnTo>
                    <a:pt x="1440" y="1390"/>
                  </a:lnTo>
                  <a:lnTo>
                    <a:pt x="1452" y="1390"/>
                  </a:lnTo>
                  <a:lnTo>
                    <a:pt x="1452" y="1366"/>
                  </a:lnTo>
                  <a:lnTo>
                    <a:pt x="1465" y="1353"/>
                  </a:lnTo>
                  <a:lnTo>
                    <a:pt x="1502" y="1341"/>
                  </a:lnTo>
                  <a:lnTo>
                    <a:pt x="1564" y="1353"/>
                  </a:lnTo>
                  <a:lnTo>
                    <a:pt x="1564" y="1366"/>
                  </a:lnTo>
                  <a:lnTo>
                    <a:pt x="1589" y="1378"/>
                  </a:lnTo>
                  <a:lnTo>
                    <a:pt x="1614" y="1415"/>
                  </a:lnTo>
                  <a:lnTo>
                    <a:pt x="1614" y="1440"/>
                  </a:lnTo>
                  <a:lnTo>
                    <a:pt x="1638" y="1440"/>
                  </a:lnTo>
                  <a:lnTo>
                    <a:pt x="1676" y="1465"/>
                  </a:lnTo>
                  <a:lnTo>
                    <a:pt x="1688" y="1477"/>
                  </a:lnTo>
                  <a:lnTo>
                    <a:pt x="1725" y="1465"/>
                  </a:lnTo>
                  <a:lnTo>
                    <a:pt x="1763" y="1440"/>
                  </a:lnTo>
                  <a:lnTo>
                    <a:pt x="1812" y="1477"/>
                  </a:lnTo>
                  <a:lnTo>
                    <a:pt x="1837" y="1527"/>
                  </a:lnTo>
                  <a:lnTo>
                    <a:pt x="1787" y="1527"/>
                  </a:lnTo>
                  <a:lnTo>
                    <a:pt x="1775" y="1539"/>
                  </a:lnTo>
                  <a:lnTo>
                    <a:pt x="1775" y="1601"/>
                  </a:lnTo>
                  <a:lnTo>
                    <a:pt x="1763" y="1626"/>
                  </a:lnTo>
                  <a:lnTo>
                    <a:pt x="1750" y="1664"/>
                  </a:lnTo>
                  <a:lnTo>
                    <a:pt x="1763" y="1676"/>
                  </a:lnTo>
                  <a:lnTo>
                    <a:pt x="1825" y="1651"/>
                  </a:lnTo>
                  <a:lnTo>
                    <a:pt x="1862" y="1577"/>
                  </a:lnTo>
                  <a:lnTo>
                    <a:pt x="1862" y="1589"/>
                  </a:lnTo>
                  <a:lnTo>
                    <a:pt x="1862" y="1552"/>
                  </a:lnTo>
                  <a:lnTo>
                    <a:pt x="1887" y="1527"/>
                  </a:lnTo>
                  <a:lnTo>
                    <a:pt x="1936" y="1527"/>
                  </a:lnTo>
                  <a:lnTo>
                    <a:pt x="1936" y="1515"/>
                  </a:lnTo>
                  <a:lnTo>
                    <a:pt x="1949" y="1502"/>
                  </a:lnTo>
                  <a:lnTo>
                    <a:pt x="1974" y="1490"/>
                  </a:lnTo>
                  <a:lnTo>
                    <a:pt x="1974" y="1502"/>
                  </a:lnTo>
                  <a:lnTo>
                    <a:pt x="1986" y="1477"/>
                  </a:lnTo>
                  <a:lnTo>
                    <a:pt x="2023" y="1440"/>
                  </a:lnTo>
                  <a:lnTo>
                    <a:pt x="2110" y="1415"/>
                  </a:lnTo>
                  <a:lnTo>
                    <a:pt x="2135" y="1366"/>
                  </a:lnTo>
                  <a:lnTo>
                    <a:pt x="2147" y="1341"/>
                  </a:lnTo>
                  <a:lnTo>
                    <a:pt x="2147" y="1316"/>
                  </a:lnTo>
                  <a:lnTo>
                    <a:pt x="2160" y="1241"/>
                  </a:lnTo>
                  <a:lnTo>
                    <a:pt x="2222" y="1241"/>
                  </a:lnTo>
                  <a:lnTo>
                    <a:pt x="2296" y="1316"/>
                  </a:lnTo>
                  <a:lnTo>
                    <a:pt x="2321" y="1304"/>
                  </a:lnTo>
                  <a:lnTo>
                    <a:pt x="2358" y="1254"/>
                  </a:lnTo>
                  <a:lnTo>
                    <a:pt x="2358" y="1279"/>
                  </a:lnTo>
                  <a:lnTo>
                    <a:pt x="2346" y="1341"/>
                  </a:lnTo>
                  <a:lnTo>
                    <a:pt x="2383" y="1366"/>
                  </a:lnTo>
                  <a:lnTo>
                    <a:pt x="2408" y="1304"/>
                  </a:lnTo>
                  <a:lnTo>
                    <a:pt x="2433" y="1291"/>
                  </a:lnTo>
                  <a:lnTo>
                    <a:pt x="2470" y="1241"/>
                  </a:lnTo>
                  <a:lnTo>
                    <a:pt x="2482" y="1204"/>
                  </a:lnTo>
                  <a:lnTo>
                    <a:pt x="2458" y="1204"/>
                  </a:lnTo>
                  <a:close/>
                </a:path>
              </a:pathLst>
            </a:custGeom>
            <a:solidFill>
              <a:srgbClr val="DF6F20"/>
            </a:solidFill>
            <a:ln>
              <a:solidFill>
                <a:srgbClr val="002060"/>
              </a:solidFill>
            </a:ln>
          </p:spPr>
          <p:txBody>
            <a:bodyPr/>
            <a:lstStyle/>
            <a:p>
              <a:endParaRPr lang="en-CA"/>
            </a:p>
          </p:txBody>
        </p:sp>
        <p:sp>
          <p:nvSpPr>
            <p:cNvPr id="9" name="Oval 8"/>
            <p:cNvSpPr/>
            <p:nvPr/>
          </p:nvSpPr>
          <p:spPr>
            <a:xfrm>
              <a:off x="7884368" y="257175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547877" y="408391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308304" y="30758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5364088" y="33561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87658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Femap Thermal &amp; Flow</a:t>
            </a:r>
            <a:endParaRPr lang="en-US" b="0" i="1" dirty="0"/>
          </a:p>
        </p:txBody>
      </p:sp>
      <p:sp>
        <p:nvSpPr>
          <p:cNvPr id="3" name="Content Placeholder 2"/>
          <p:cNvSpPr>
            <a:spLocks noGrp="1"/>
          </p:cNvSpPr>
          <p:nvPr>
            <p:ph idx="1"/>
          </p:nvPr>
        </p:nvSpPr>
        <p:spPr/>
        <p:txBody>
          <a:bodyPr/>
          <a:lstStyle/>
          <a:p>
            <a:pPr marL="0">
              <a:buNone/>
            </a:pPr>
            <a:r>
              <a:rPr lang="en-US" sz="1400" dirty="0" smtClean="0"/>
              <a:t>Siemens OEM Thermal and Flow solvers (developed by Maya) embedded into Femap</a:t>
            </a:r>
          </a:p>
          <a:p>
            <a:pPr lvl="1"/>
            <a:r>
              <a:rPr lang="en-US" sz="1400" dirty="0" smtClean="0"/>
              <a:t>Not 3</a:t>
            </a:r>
            <a:r>
              <a:rPr lang="en-US" sz="1400" baseline="30000" dirty="0" smtClean="0"/>
              <a:t>rd</a:t>
            </a:r>
            <a:r>
              <a:rPr lang="en-US" sz="1400" dirty="0" smtClean="0"/>
              <a:t> party software</a:t>
            </a:r>
          </a:p>
          <a:p>
            <a:pPr lvl="2"/>
            <a:r>
              <a:rPr lang="en-US" sz="1300" dirty="0" smtClean="0"/>
              <a:t>No file translations</a:t>
            </a:r>
          </a:p>
          <a:p>
            <a:pPr lvl="2"/>
            <a:r>
              <a:rPr lang="en-US" sz="1300" dirty="0" smtClean="0"/>
              <a:t>Single unambiguous user interface</a:t>
            </a:r>
          </a:p>
          <a:p>
            <a:pPr lvl="2"/>
            <a:r>
              <a:rPr lang="en-US" sz="1300" dirty="0" smtClean="0"/>
              <a:t>No revision mismatch issues</a:t>
            </a:r>
          </a:p>
        </p:txBody>
      </p:sp>
      <p:grpSp>
        <p:nvGrpSpPr>
          <p:cNvPr id="5" name="Group 4"/>
          <p:cNvGrpSpPr/>
          <p:nvPr/>
        </p:nvGrpSpPr>
        <p:grpSpPr>
          <a:xfrm>
            <a:off x="1259632" y="2463310"/>
            <a:ext cx="6683364" cy="2302112"/>
            <a:chOff x="1228518" y="3500438"/>
            <a:chExt cx="6683364" cy="3069482"/>
          </a:xfrm>
        </p:grpSpPr>
        <p:sp>
          <p:nvSpPr>
            <p:cNvPr id="6" name="Text Box 18"/>
            <p:cNvSpPr txBox="1">
              <a:spLocks noChangeArrowheads="1"/>
            </p:cNvSpPr>
            <p:nvPr/>
          </p:nvSpPr>
          <p:spPr bwMode="auto">
            <a:xfrm>
              <a:off x="2781499" y="3500438"/>
              <a:ext cx="1788080"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a:solidFill>
                    <a:schemeClr val="accent1">
                      <a:lumMod val="40000"/>
                      <a:lumOff val="60000"/>
                    </a:schemeClr>
                  </a:solidFill>
                  <a:latin typeface="Times New Roman" pitchFamily="18" charset="0"/>
                </a:rPr>
                <a:t>NX Nastran</a:t>
              </a:r>
            </a:p>
          </p:txBody>
        </p:sp>
        <p:sp>
          <p:nvSpPr>
            <p:cNvPr id="7" name="Text Box 19"/>
            <p:cNvSpPr txBox="1">
              <a:spLocks noChangeArrowheads="1"/>
            </p:cNvSpPr>
            <p:nvPr/>
          </p:nvSpPr>
          <p:spPr bwMode="auto">
            <a:xfrm>
              <a:off x="1228518" y="4668056"/>
              <a:ext cx="3240360" cy="615553"/>
            </a:xfrm>
            <a:prstGeom prst="rect">
              <a:avLst/>
            </a:prstGeom>
            <a:noFill/>
            <a:ln w="12700" cap="sq">
              <a:noFill/>
              <a:miter lim="800000"/>
              <a:headEnd type="none" w="sm" len="sm"/>
              <a:tailEnd type="none" w="sm" len="sm"/>
            </a:ln>
          </p:spPr>
          <p:txBody>
            <a:bodyPr wrap="square">
              <a:spAutoFit/>
            </a:bodyPr>
            <a:lstStyle/>
            <a:p>
              <a:pPr algn="r" eaLnBrk="0" hangingPunct="0">
                <a:spcBef>
                  <a:spcPct val="50000"/>
                </a:spcBef>
              </a:pPr>
              <a:r>
                <a:rPr lang="en-US" sz="2400" b="1" dirty="0" smtClean="0">
                  <a:solidFill>
                    <a:srgbClr val="0070C0"/>
                  </a:solidFill>
                  <a:latin typeface="Times New Roman" pitchFamily="18" charset="0"/>
                </a:rPr>
                <a:t>Femap Thermal/Flow</a:t>
              </a:r>
              <a:endParaRPr lang="en-US" sz="2400" b="1" dirty="0">
                <a:solidFill>
                  <a:srgbClr val="0070C0"/>
                </a:solidFill>
                <a:latin typeface="Times New Roman" pitchFamily="18" charset="0"/>
              </a:endParaRPr>
            </a:p>
          </p:txBody>
        </p:sp>
        <p:sp>
          <p:nvSpPr>
            <p:cNvPr id="8" name="Text Box 20"/>
            <p:cNvSpPr txBox="1">
              <a:spLocks noChangeArrowheads="1"/>
            </p:cNvSpPr>
            <p:nvPr/>
          </p:nvSpPr>
          <p:spPr bwMode="auto">
            <a:xfrm>
              <a:off x="2558610" y="3870175"/>
              <a:ext cx="2010969"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err="1">
                  <a:solidFill>
                    <a:schemeClr val="accent1">
                      <a:lumMod val="40000"/>
                      <a:lumOff val="60000"/>
                    </a:schemeClr>
                  </a:solidFill>
                  <a:latin typeface="Times New Roman" pitchFamily="18" charset="0"/>
                </a:rPr>
                <a:t>MSC.Nastran</a:t>
              </a:r>
              <a:endParaRPr lang="en-US" sz="2400" dirty="0">
                <a:solidFill>
                  <a:schemeClr val="accent1">
                    <a:lumMod val="40000"/>
                    <a:lumOff val="60000"/>
                  </a:schemeClr>
                </a:solidFill>
                <a:latin typeface="Times New Roman" pitchFamily="18" charset="0"/>
              </a:endParaRPr>
            </a:p>
          </p:txBody>
        </p:sp>
        <p:sp>
          <p:nvSpPr>
            <p:cNvPr id="9" name="Text Box 21"/>
            <p:cNvSpPr txBox="1">
              <a:spLocks noChangeArrowheads="1"/>
            </p:cNvSpPr>
            <p:nvPr/>
          </p:nvSpPr>
          <p:spPr bwMode="auto">
            <a:xfrm>
              <a:off x="3303452" y="5008440"/>
              <a:ext cx="1550310"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a:solidFill>
                    <a:schemeClr val="accent1">
                      <a:lumMod val="40000"/>
                      <a:lumOff val="60000"/>
                    </a:schemeClr>
                  </a:solidFill>
                  <a:latin typeface="Times New Roman" pitchFamily="18" charset="0"/>
                </a:rPr>
                <a:t>LS-DYNA</a:t>
              </a:r>
            </a:p>
          </p:txBody>
        </p:sp>
        <p:sp>
          <p:nvSpPr>
            <p:cNvPr id="10" name="Text Box 22"/>
            <p:cNvSpPr txBox="1">
              <a:spLocks noChangeArrowheads="1"/>
            </p:cNvSpPr>
            <p:nvPr/>
          </p:nvSpPr>
          <p:spPr bwMode="auto">
            <a:xfrm>
              <a:off x="5148064" y="5877272"/>
              <a:ext cx="1282780"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a:solidFill>
                    <a:schemeClr val="accent1">
                      <a:lumMod val="40000"/>
                      <a:lumOff val="60000"/>
                    </a:schemeClr>
                  </a:solidFill>
                  <a:latin typeface="Times New Roman" pitchFamily="18" charset="0"/>
                </a:rPr>
                <a:t>ANSYS</a:t>
              </a:r>
            </a:p>
          </p:txBody>
        </p:sp>
        <p:sp>
          <p:nvSpPr>
            <p:cNvPr id="11" name="Text Box 23"/>
            <p:cNvSpPr txBox="1">
              <a:spLocks noChangeArrowheads="1"/>
            </p:cNvSpPr>
            <p:nvPr/>
          </p:nvSpPr>
          <p:spPr bwMode="auto">
            <a:xfrm>
              <a:off x="6300192" y="5954367"/>
              <a:ext cx="1611690"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a:solidFill>
                    <a:schemeClr val="accent1">
                      <a:lumMod val="40000"/>
                      <a:lumOff val="60000"/>
                    </a:schemeClr>
                  </a:solidFill>
                  <a:latin typeface="Times New Roman" pitchFamily="18" charset="0"/>
                </a:rPr>
                <a:t>ABAQUS</a:t>
              </a:r>
            </a:p>
          </p:txBody>
        </p:sp>
        <p:sp>
          <p:nvSpPr>
            <p:cNvPr id="12" name="Line 24"/>
            <p:cNvSpPr>
              <a:spLocks noChangeShapeType="1"/>
            </p:cNvSpPr>
            <p:nvPr/>
          </p:nvSpPr>
          <p:spPr bwMode="auto">
            <a:xfrm flipV="1">
              <a:off x="4792779" y="4330639"/>
              <a:ext cx="1011839" cy="811227"/>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13" name="Text Box 25"/>
            <p:cNvSpPr txBox="1">
              <a:spLocks noChangeArrowheads="1"/>
            </p:cNvSpPr>
            <p:nvPr/>
          </p:nvSpPr>
          <p:spPr bwMode="auto">
            <a:xfrm>
              <a:off x="4003121" y="5350291"/>
              <a:ext cx="999440"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err="1">
                  <a:solidFill>
                    <a:schemeClr val="accent1">
                      <a:lumMod val="40000"/>
                      <a:lumOff val="60000"/>
                    </a:schemeClr>
                  </a:solidFill>
                  <a:latin typeface="Times New Roman" pitchFamily="18" charset="0"/>
                </a:rPr>
                <a:t>Sinda</a:t>
              </a:r>
              <a:endParaRPr lang="en-US" sz="2400" dirty="0">
                <a:solidFill>
                  <a:schemeClr val="accent1">
                    <a:lumMod val="40000"/>
                    <a:lumOff val="60000"/>
                  </a:schemeClr>
                </a:solidFill>
                <a:latin typeface="Times New Roman" pitchFamily="18" charset="0"/>
              </a:endParaRPr>
            </a:p>
          </p:txBody>
        </p:sp>
        <p:sp>
          <p:nvSpPr>
            <p:cNvPr id="14" name="Line 26"/>
            <p:cNvSpPr>
              <a:spLocks noChangeShapeType="1"/>
            </p:cNvSpPr>
            <p:nvPr/>
          </p:nvSpPr>
          <p:spPr bwMode="auto">
            <a:xfrm flipV="1">
              <a:off x="4522149" y="4259479"/>
              <a:ext cx="1163430" cy="593594"/>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15" name="Line 27"/>
            <p:cNvSpPr>
              <a:spLocks noChangeShapeType="1"/>
            </p:cNvSpPr>
            <p:nvPr/>
          </p:nvSpPr>
          <p:spPr bwMode="auto">
            <a:xfrm flipV="1">
              <a:off x="4581669" y="4159855"/>
              <a:ext cx="1044390" cy="308658"/>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16" name="Line 28"/>
            <p:cNvSpPr>
              <a:spLocks noChangeShapeType="1"/>
            </p:cNvSpPr>
            <p:nvPr/>
          </p:nvSpPr>
          <p:spPr bwMode="auto">
            <a:xfrm>
              <a:off x="4581359" y="3742086"/>
              <a:ext cx="1014940" cy="133128"/>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17" name="Line 29"/>
            <p:cNvSpPr>
              <a:spLocks noChangeShapeType="1"/>
            </p:cNvSpPr>
            <p:nvPr/>
          </p:nvSpPr>
          <p:spPr bwMode="auto">
            <a:xfrm flipH="1">
              <a:off x="6516215" y="4501212"/>
              <a:ext cx="44180" cy="1448068"/>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18" name="Line 30"/>
            <p:cNvSpPr>
              <a:spLocks noChangeShapeType="1"/>
            </p:cNvSpPr>
            <p:nvPr/>
          </p:nvSpPr>
          <p:spPr bwMode="auto">
            <a:xfrm flipH="1">
              <a:off x="5220072" y="4509120"/>
              <a:ext cx="936104" cy="1224136"/>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19" name="Line 31"/>
            <p:cNvSpPr>
              <a:spLocks noChangeShapeType="1"/>
            </p:cNvSpPr>
            <p:nvPr/>
          </p:nvSpPr>
          <p:spPr bwMode="auto">
            <a:xfrm flipV="1">
              <a:off x="4926699" y="4401798"/>
              <a:ext cx="1056479" cy="1124331"/>
            </a:xfrm>
            <a:prstGeom prst="line">
              <a:avLst/>
            </a:prstGeom>
            <a:noFill/>
            <a:ln w="57150" cap="sq">
              <a:solidFill>
                <a:srgbClr val="0582C0"/>
              </a:solidFill>
              <a:round/>
              <a:headEnd type="none" w="sm" len="sm"/>
              <a:tailEnd type="none" w="sm" len="sm"/>
            </a:ln>
          </p:spPr>
          <p:txBody>
            <a:bodyPr wrap="none" anchor="ctr"/>
            <a:lstStyle/>
            <a:p>
              <a:endParaRPr lang="en-US"/>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06522" y="3603618"/>
              <a:ext cx="1855349" cy="690846"/>
            </a:xfrm>
            <a:prstGeom prst="rect">
              <a:avLst/>
            </a:prstGeom>
            <a:noFill/>
            <a:ln w="9525">
              <a:noFill/>
              <a:miter lim="800000"/>
              <a:headEnd/>
              <a:tailEnd/>
            </a:ln>
          </p:spPr>
        </p:pic>
        <p:sp>
          <p:nvSpPr>
            <p:cNvPr id="22" name="Text Box 20"/>
            <p:cNvSpPr txBox="1">
              <a:spLocks noChangeArrowheads="1"/>
            </p:cNvSpPr>
            <p:nvPr/>
          </p:nvSpPr>
          <p:spPr bwMode="auto">
            <a:xfrm>
              <a:off x="2693992" y="4254441"/>
              <a:ext cx="2010969" cy="61555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dirty="0">
                  <a:solidFill>
                    <a:schemeClr val="accent1">
                      <a:lumMod val="40000"/>
                      <a:lumOff val="60000"/>
                    </a:schemeClr>
                  </a:solidFill>
                  <a:latin typeface="Times New Roman" pitchFamily="18" charset="0"/>
                </a:rPr>
                <a:t>NEi Nastran</a:t>
              </a:r>
            </a:p>
          </p:txBody>
        </p:sp>
        <p:sp>
          <p:nvSpPr>
            <p:cNvPr id="23" name="Line 28"/>
            <p:cNvSpPr>
              <a:spLocks noChangeShapeType="1"/>
            </p:cNvSpPr>
            <p:nvPr/>
          </p:nvSpPr>
          <p:spPr bwMode="auto">
            <a:xfrm flipV="1">
              <a:off x="4539820" y="4045998"/>
              <a:ext cx="996959" cy="56928"/>
            </a:xfrm>
            <a:prstGeom prst="line">
              <a:avLst/>
            </a:prstGeom>
            <a:noFill/>
            <a:ln w="57150" cap="sq">
              <a:solidFill>
                <a:srgbClr val="0582C0"/>
              </a:solidFill>
              <a:round/>
              <a:headEnd type="none" w="sm" len="sm"/>
              <a:tailEnd type="none" w="sm" len="sm"/>
            </a:ln>
          </p:spPr>
          <p:txBody>
            <a:bodyPr wrap="none" anchor="ctr"/>
            <a:lstStyle/>
            <a:p>
              <a:endParaRPr lang="en-US"/>
            </a:p>
          </p:txBody>
        </p:sp>
        <p:sp>
          <p:nvSpPr>
            <p:cNvPr id="24" name="Text Box 23"/>
            <p:cNvSpPr txBox="1">
              <a:spLocks noChangeArrowheads="1"/>
            </p:cNvSpPr>
            <p:nvPr/>
          </p:nvSpPr>
          <p:spPr bwMode="auto">
            <a:xfrm>
              <a:off x="4283968" y="5661248"/>
              <a:ext cx="1130565" cy="615553"/>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en-US" sz="2400" dirty="0" smtClean="0">
                  <a:solidFill>
                    <a:schemeClr val="accent1">
                      <a:lumMod val="40000"/>
                      <a:lumOff val="60000"/>
                    </a:schemeClr>
                  </a:solidFill>
                  <a:latin typeface="Times New Roman" pitchFamily="18" charset="0"/>
                </a:rPr>
                <a:t>Adina</a:t>
              </a:r>
              <a:endParaRPr lang="en-US" sz="2400" dirty="0">
                <a:solidFill>
                  <a:schemeClr val="accent1">
                    <a:lumMod val="40000"/>
                    <a:lumOff val="60000"/>
                  </a:schemeClr>
                </a:solidFill>
                <a:latin typeface="Times New Roman" pitchFamily="18" charset="0"/>
              </a:endParaRPr>
            </a:p>
          </p:txBody>
        </p:sp>
        <p:sp>
          <p:nvSpPr>
            <p:cNvPr id="25" name="Line 29"/>
            <p:cNvSpPr>
              <a:spLocks noChangeShapeType="1"/>
            </p:cNvSpPr>
            <p:nvPr/>
          </p:nvSpPr>
          <p:spPr bwMode="auto">
            <a:xfrm flipH="1">
              <a:off x="5724127" y="4509120"/>
              <a:ext cx="620703" cy="1440160"/>
            </a:xfrm>
            <a:prstGeom prst="line">
              <a:avLst/>
            </a:prstGeom>
            <a:noFill/>
            <a:ln w="57150" cap="sq">
              <a:solidFill>
                <a:srgbClr val="0582C0"/>
              </a:solidFill>
              <a:round/>
              <a:headEnd type="none" w="sm" len="sm"/>
              <a:tailEnd type="none" w="sm" len="sm"/>
            </a:ln>
          </p:spPr>
          <p:txBody>
            <a:bodyPr wrap="none" anchor="ctr"/>
            <a:lstStyle/>
            <a:p>
              <a:endParaRPr lang="en-US"/>
            </a:p>
          </p:txBody>
        </p:sp>
      </p:grpSp>
    </p:spTree>
    <p:extLst>
      <p:ext uri="{BB962C8B-B14F-4D97-AF65-F5344CB8AC3E}">
        <p14:creationId xmlns:p14="http://schemas.microsoft.com/office/powerpoint/2010/main" val="332541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539750" y="197643"/>
            <a:ext cx="5861050" cy="606029"/>
          </a:xfrm>
        </p:spPr>
        <p:txBody>
          <a:bodyPr/>
          <a:lstStyle/>
          <a:p>
            <a:pPr eaLnBrk="1" hangingPunct="1"/>
            <a:r>
              <a:rPr lang="en-US" dirty="0" smtClean="0"/>
              <a:t>Femap Thermal</a:t>
            </a:r>
            <a:endParaRPr lang="en-US" b="0" i="1" dirty="0" smtClean="0"/>
          </a:p>
        </p:txBody>
      </p:sp>
      <p:sp>
        <p:nvSpPr>
          <p:cNvPr id="10" name="Rectangle 3"/>
          <p:cNvSpPr>
            <a:spLocks noGrp="1" noChangeArrowheads="1"/>
          </p:cNvSpPr>
          <p:nvPr>
            <p:ph idx="4294967295"/>
          </p:nvPr>
        </p:nvSpPr>
        <p:spPr>
          <a:xfrm>
            <a:off x="539751" y="843558"/>
            <a:ext cx="5066571" cy="3861793"/>
          </a:xfrm>
          <a:prstGeom prst="rect">
            <a:avLst/>
          </a:prstGeom>
        </p:spPr>
        <p:txBody>
          <a:bodyPr/>
          <a:lstStyle/>
          <a:p>
            <a:pPr marL="0" lvl="1" indent="0">
              <a:spcBef>
                <a:spcPts val="288"/>
              </a:spcBef>
              <a:spcAft>
                <a:spcPts val="0"/>
              </a:spcAft>
              <a:buClrTx/>
              <a:buNone/>
            </a:pPr>
            <a:r>
              <a:rPr lang="en-US" b="1" dirty="0" smtClean="0"/>
              <a:t>Comprehensive heat transfer simulation package</a:t>
            </a:r>
          </a:p>
          <a:p>
            <a:pPr marL="285750" lvl="1">
              <a:spcBef>
                <a:spcPts val="288"/>
              </a:spcBef>
              <a:spcAft>
                <a:spcPts val="0"/>
              </a:spcAft>
              <a:buClrTx/>
              <a:buFont typeface="Arial" panose="020B0604020202020204" pitchFamily="34" charset="0"/>
              <a:buChar char="•"/>
            </a:pPr>
            <a:r>
              <a:rPr lang="en-US" dirty="0" smtClean="0"/>
              <a:t>Steady state / transient</a:t>
            </a:r>
          </a:p>
          <a:p>
            <a:pPr marL="285750" lvl="1">
              <a:spcBef>
                <a:spcPts val="288"/>
              </a:spcBef>
              <a:spcAft>
                <a:spcPts val="0"/>
              </a:spcAft>
              <a:buClrTx/>
              <a:buFont typeface="Arial" panose="020B0604020202020204" pitchFamily="34" charset="0"/>
              <a:buChar char="•"/>
            </a:pPr>
            <a:r>
              <a:rPr lang="en-US" dirty="0" smtClean="0"/>
              <a:t>Conduction</a:t>
            </a:r>
            <a:endParaRPr lang="en-US" sz="800" dirty="0" smtClean="0"/>
          </a:p>
          <a:p>
            <a:pPr marL="285750" lvl="1">
              <a:spcBef>
                <a:spcPts val="288"/>
              </a:spcBef>
              <a:spcAft>
                <a:spcPts val="0"/>
              </a:spcAft>
              <a:buClrTx/>
              <a:buFont typeface="Arial" panose="020B0604020202020204" pitchFamily="34" charset="0"/>
              <a:buChar char="•"/>
            </a:pPr>
            <a:r>
              <a:rPr lang="en-US" dirty="0" smtClean="0"/>
              <a:t>Implicit convection</a:t>
            </a:r>
            <a:endParaRPr lang="en-US" sz="800" dirty="0" smtClean="0"/>
          </a:p>
          <a:p>
            <a:pPr marL="285750" lvl="1">
              <a:spcBef>
                <a:spcPts val="288"/>
              </a:spcBef>
              <a:spcAft>
                <a:spcPts val="0"/>
              </a:spcAft>
              <a:buClrTx/>
              <a:buFont typeface="Arial" panose="020B0604020202020204" pitchFamily="34" charset="0"/>
              <a:buChar char="•"/>
            </a:pPr>
            <a:r>
              <a:rPr lang="en-US" dirty="0" smtClean="0"/>
              <a:t>Thermal Couplings</a:t>
            </a:r>
            <a:endParaRPr lang="en-US" sz="800" dirty="0" smtClean="0"/>
          </a:p>
          <a:p>
            <a:pPr marL="285750" lvl="1">
              <a:spcBef>
                <a:spcPts val="288"/>
              </a:spcBef>
              <a:spcAft>
                <a:spcPts val="0"/>
              </a:spcAft>
              <a:buClrTx/>
              <a:buFont typeface="Arial" panose="020B0604020202020204" pitchFamily="34" charset="0"/>
              <a:buChar char="•"/>
            </a:pPr>
            <a:r>
              <a:rPr lang="en-US" dirty="0" smtClean="0"/>
              <a:t>Thermal Boundary Conditions</a:t>
            </a:r>
            <a:endParaRPr lang="en-US" sz="800" dirty="0" smtClean="0"/>
          </a:p>
          <a:p>
            <a:pPr marL="285750" lvl="1">
              <a:spcBef>
                <a:spcPts val="288"/>
              </a:spcBef>
              <a:spcAft>
                <a:spcPts val="0"/>
              </a:spcAft>
              <a:buClrTx/>
              <a:buFont typeface="Arial" panose="020B0604020202020204" pitchFamily="34" charset="0"/>
              <a:buChar char="•"/>
            </a:pPr>
            <a:r>
              <a:rPr lang="en-US" dirty="0" smtClean="0"/>
              <a:t>Radiation</a:t>
            </a:r>
            <a:endParaRPr lang="en-US" sz="800" dirty="0" smtClean="0"/>
          </a:p>
          <a:p>
            <a:pPr marL="285750" lvl="1">
              <a:spcBef>
                <a:spcPts val="288"/>
              </a:spcBef>
              <a:spcAft>
                <a:spcPts val="0"/>
              </a:spcAft>
              <a:buClrTx/>
              <a:buFont typeface="Arial" panose="020B0604020202020204" pitchFamily="34" charset="0"/>
              <a:buChar char="•"/>
            </a:pPr>
            <a:r>
              <a:rPr lang="en-US" dirty="0" smtClean="0"/>
              <a:t>Joule heating</a:t>
            </a:r>
          </a:p>
          <a:p>
            <a:pPr marL="285750" lvl="1">
              <a:spcBef>
                <a:spcPts val="288"/>
              </a:spcBef>
              <a:spcAft>
                <a:spcPts val="0"/>
              </a:spcAft>
              <a:buClrTx/>
              <a:buFont typeface="Arial" panose="020B0604020202020204" pitchFamily="34" charset="0"/>
              <a:buChar char="•"/>
            </a:pPr>
            <a:r>
              <a:rPr lang="en-US" dirty="0" smtClean="0"/>
              <a:t>Temperature mapping for structural</a:t>
            </a:r>
          </a:p>
        </p:txBody>
      </p:sp>
      <p:pic>
        <p:nvPicPr>
          <p:cNvPr id="11" name="Picture 4" descr="radial3"/>
          <p:cNvPicPr>
            <a:picLocks noChangeAspect="1" noChangeArrowheads="1"/>
          </p:cNvPicPr>
          <p:nvPr/>
        </p:nvPicPr>
        <p:blipFill>
          <a:blip r:embed="rId3" cstate="print"/>
          <a:srcRect/>
          <a:stretch>
            <a:fillRect/>
          </a:stretch>
        </p:blipFill>
        <p:spPr bwMode="auto">
          <a:xfrm>
            <a:off x="5724525" y="951310"/>
            <a:ext cx="3048000" cy="1957388"/>
          </a:xfrm>
          <a:prstGeom prst="rect">
            <a:avLst/>
          </a:prstGeom>
          <a:noFill/>
          <a:ln w="9525">
            <a:noFill/>
            <a:miter lim="800000"/>
            <a:headEnd/>
            <a:tailEnd/>
          </a:ln>
        </p:spPr>
      </p:pic>
      <p:pic>
        <p:nvPicPr>
          <p:cNvPr id="12" name="Picture 5" descr="ebox2"/>
          <p:cNvPicPr>
            <a:picLocks noChangeAspect="1" noChangeArrowheads="1"/>
          </p:cNvPicPr>
          <p:nvPr/>
        </p:nvPicPr>
        <p:blipFill>
          <a:blip r:embed="rId4" cstate="print"/>
          <a:srcRect/>
          <a:stretch>
            <a:fillRect/>
          </a:stretch>
        </p:blipFill>
        <p:spPr bwMode="auto">
          <a:xfrm>
            <a:off x="4861655" y="3042556"/>
            <a:ext cx="3738563" cy="1801415"/>
          </a:xfrm>
          <a:prstGeom prst="rect">
            <a:avLst/>
          </a:prstGeom>
          <a:noFill/>
          <a:ln w="9525">
            <a:noFill/>
            <a:miter lim="800000"/>
            <a:headEnd/>
            <a:tailEnd/>
          </a:ln>
        </p:spPr>
      </p:pic>
    </p:spTree>
    <p:extLst>
      <p:ext uri="{BB962C8B-B14F-4D97-AF65-F5344CB8AC3E}">
        <p14:creationId xmlns:p14="http://schemas.microsoft.com/office/powerpoint/2010/main" val="55593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pPr eaLnBrk="1" hangingPunct="1"/>
            <a:r>
              <a:rPr lang="en-US" dirty="0" smtClean="0"/>
              <a:t>Femap Thermal Conduction</a:t>
            </a:r>
            <a:endParaRPr lang="en-US" b="0" i="1" dirty="0" smtClean="0"/>
          </a:p>
        </p:txBody>
      </p:sp>
      <p:sp>
        <p:nvSpPr>
          <p:cNvPr id="7" name="Rectangle 3"/>
          <p:cNvSpPr>
            <a:spLocks noGrp="1" noChangeArrowheads="1"/>
          </p:cNvSpPr>
          <p:nvPr>
            <p:ph idx="4294967295"/>
          </p:nvPr>
        </p:nvSpPr>
        <p:spPr>
          <a:xfrm>
            <a:off x="359868" y="1036800"/>
            <a:ext cx="8460603" cy="3921197"/>
          </a:xfrm>
          <a:prstGeom prst="rect">
            <a:avLst/>
          </a:prstGeom>
        </p:spPr>
        <p:txBody>
          <a:bodyPr/>
          <a:lstStyle/>
          <a:p>
            <a:pPr marL="284400" lvl="1" indent="-284400">
              <a:spcBef>
                <a:spcPts val="288"/>
              </a:spcBef>
              <a:spcAft>
                <a:spcPts val="0"/>
              </a:spcAft>
              <a:buClrTx/>
              <a:buFont typeface="Arial" panose="020B0604020202020204" pitchFamily="34" charset="0"/>
              <a:buChar char="•"/>
            </a:pPr>
            <a:r>
              <a:rPr lang="en-US" dirty="0" smtClean="0"/>
              <a:t>Finite elements for modeling but finite volume for the solution technique</a:t>
            </a:r>
          </a:p>
          <a:p>
            <a:pPr marL="284400" lvl="1" indent="-284400">
              <a:spcBef>
                <a:spcPts val="288"/>
              </a:spcBef>
              <a:spcAft>
                <a:spcPts val="0"/>
              </a:spcAft>
              <a:buClrTx/>
              <a:buFont typeface="Arial" panose="020B0604020202020204" pitchFamily="34" charset="0"/>
              <a:buChar char="•"/>
            </a:pPr>
            <a:r>
              <a:rPr lang="en-US" dirty="0" smtClean="0"/>
              <a:t>Allows for use of all element types, including beams, shells, solid tetrahedral, and solid brick elements…even axi-symmetric and multi-layer shells!</a:t>
            </a:r>
          </a:p>
          <a:p>
            <a:pPr marL="284400" lvl="1" indent="-284400">
              <a:spcBef>
                <a:spcPts val="288"/>
              </a:spcBef>
              <a:spcAft>
                <a:spcPts val="0"/>
              </a:spcAft>
              <a:buClrTx/>
              <a:buFont typeface="Arial" panose="020B0604020202020204" pitchFamily="34" charset="0"/>
              <a:buChar char="•"/>
            </a:pPr>
            <a:r>
              <a:rPr lang="en-US" dirty="0" smtClean="0"/>
              <a:t>Supports orthotropic and anisotropic material properties and phase change</a:t>
            </a:r>
          </a:p>
          <a:p>
            <a:pPr marL="284400" lvl="1" indent="-284400">
              <a:spcBef>
                <a:spcPts val="288"/>
              </a:spcBef>
              <a:spcAft>
                <a:spcPts val="0"/>
              </a:spcAft>
              <a:buClrTx/>
              <a:buFont typeface="Arial" panose="020B0604020202020204" pitchFamily="34" charset="0"/>
              <a:buChar char="•"/>
            </a:pPr>
            <a:r>
              <a:rPr lang="en-US" dirty="0" smtClean="0"/>
              <a:t>Provides for nonlinear material properties, including temperature dependency</a:t>
            </a:r>
          </a:p>
          <a:p>
            <a:pPr lvl="1">
              <a:lnSpc>
                <a:spcPct val="150000"/>
              </a:lnSpc>
              <a:spcBef>
                <a:spcPts val="0"/>
              </a:spcBef>
              <a:spcAft>
                <a:spcPts val="0"/>
              </a:spcAft>
              <a:buClrTx/>
            </a:pPr>
            <a:endParaRPr lang="en-US" sz="800" dirty="0" smtClean="0"/>
          </a:p>
        </p:txBody>
      </p:sp>
      <p:pic>
        <p:nvPicPr>
          <p:cNvPr id="8" name="Picture 7" descr="p1.bmp"/>
          <p:cNvPicPr>
            <a:picLocks noChangeAspect="1"/>
          </p:cNvPicPr>
          <p:nvPr/>
        </p:nvPicPr>
        <p:blipFill>
          <a:blip r:embed="rId3" cstate="print"/>
          <a:stretch>
            <a:fillRect/>
          </a:stretch>
        </p:blipFill>
        <p:spPr>
          <a:xfrm>
            <a:off x="2987824" y="2931790"/>
            <a:ext cx="4008368" cy="1800200"/>
          </a:xfrm>
          <a:prstGeom prst="rect">
            <a:avLst/>
          </a:prstGeom>
        </p:spPr>
      </p:pic>
    </p:spTree>
    <p:extLst>
      <p:ext uri="{BB962C8B-B14F-4D97-AF65-F5344CB8AC3E}">
        <p14:creationId xmlns:p14="http://schemas.microsoft.com/office/powerpoint/2010/main" val="16419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23479"/>
            <a:ext cx="7056586" cy="680194"/>
          </a:xfrm>
        </p:spPr>
        <p:txBody>
          <a:bodyPr>
            <a:normAutofit/>
          </a:bodyPr>
          <a:lstStyle/>
          <a:p>
            <a:r>
              <a:rPr lang="en-US" dirty="0" smtClean="0"/>
              <a:t>Femap Thermal Convection and Boundary Conditions</a:t>
            </a:r>
            <a:endParaRPr lang="en-US" b="0" i="1" dirty="0" smtClean="0"/>
          </a:p>
        </p:txBody>
      </p:sp>
      <p:sp>
        <p:nvSpPr>
          <p:cNvPr id="7" name="Rectangle 3"/>
          <p:cNvSpPr>
            <a:spLocks noGrp="1" noChangeArrowheads="1"/>
          </p:cNvSpPr>
          <p:nvPr>
            <p:ph idx="4294967295"/>
          </p:nvPr>
        </p:nvSpPr>
        <p:spPr>
          <a:xfrm>
            <a:off x="359869" y="915566"/>
            <a:ext cx="5580283" cy="4031189"/>
          </a:xfrm>
          <a:prstGeom prst="rect">
            <a:avLst/>
          </a:prstGeom>
        </p:spPr>
        <p:txBody>
          <a:bodyPr/>
          <a:lstStyle/>
          <a:p>
            <a:pPr marL="284400" lvl="1" indent="-284400">
              <a:spcBef>
                <a:spcPts val="288"/>
              </a:spcBef>
              <a:spcAft>
                <a:spcPts val="0"/>
              </a:spcAft>
              <a:buClrTx/>
              <a:buFont typeface="Arial" panose="020B0604020202020204" pitchFamily="34" charset="0"/>
              <a:buChar char="•"/>
            </a:pPr>
            <a:r>
              <a:rPr lang="en-US" sz="1800" dirty="0" smtClean="0"/>
              <a:t>Convection can be defined using heat transfer coefficient and gas temperature distributions provided by the user</a:t>
            </a:r>
          </a:p>
          <a:p>
            <a:pPr marL="741600" lvl="3" indent="-284400">
              <a:spcBef>
                <a:spcPts val="288"/>
              </a:spcBef>
            </a:pPr>
            <a:r>
              <a:rPr lang="en-US" dirty="0" smtClean="0"/>
              <a:t>Includes the ability to read in 3</a:t>
            </a:r>
            <a:r>
              <a:rPr lang="en-US" baseline="30000" dirty="0" smtClean="0"/>
              <a:t>rd</a:t>
            </a:r>
            <a:r>
              <a:rPr lang="en-US" dirty="0" smtClean="0"/>
              <a:t> party data files</a:t>
            </a:r>
          </a:p>
          <a:p>
            <a:pPr marL="284400" lvl="2" indent="-284400">
              <a:spcBef>
                <a:spcPts val="288"/>
              </a:spcBef>
              <a:spcAft>
                <a:spcPts val="0"/>
              </a:spcAft>
              <a:buClrTx/>
            </a:pPr>
            <a:r>
              <a:rPr lang="en-US" sz="1800" dirty="0" smtClean="0"/>
              <a:t>When coupled to Femap Flow, convection is fully automated</a:t>
            </a:r>
          </a:p>
          <a:p>
            <a:pPr marL="284400" lvl="2" indent="-284400">
              <a:spcBef>
                <a:spcPts val="288"/>
              </a:spcBef>
              <a:spcAft>
                <a:spcPts val="0"/>
              </a:spcAft>
              <a:buClrTx/>
            </a:pPr>
            <a:r>
              <a:rPr lang="en-US" sz="1800" dirty="0" smtClean="0"/>
              <a:t>Thermal boundary conditions include heat flow, heat flux, heat generation, temperature, and radiation</a:t>
            </a:r>
          </a:p>
          <a:p>
            <a:pPr marL="284400" lvl="3" indent="-284400">
              <a:spcBef>
                <a:spcPts val="288"/>
              </a:spcBef>
              <a:spcAft>
                <a:spcPts val="0"/>
              </a:spcAft>
              <a:buClrTx/>
              <a:buFont typeface="Arial" panose="020B0604020202020204" pitchFamily="34" charset="0"/>
              <a:buChar char="•"/>
            </a:pPr>
            <a:r>
              <a:rPr lang="en-US" sz="1800" dirty="0" smtClean="0"/>
              <a:t>Thermal loads can be spatially mapped using the Femap data surface</a:t>
            </a:r>
          </a:p>
          <a:p>
            <a:pPr marL="284400" lvl="3" indent="-284400">
              <a:spcBef>
                <a:spcPts val="288"/>
              </a:spcBef>
              <a:spcAft>
                <a:spcPts val="0"/>
              </a:spcAft>
              <a:buClrTx/>
              <a:buFont typeface="Arial" panose="020B0604020202020204" pitchFamily="34" charset="0"/>
              <a:buChar char="•"/>
            </a:pPr>
            <a:r>
              <a:rPr lang="en-US" sz="1800" dirty="0" smtClean="0"/>
              <a:t>Heat loads can be controlled by a thermostat or a P, PI, or PID controller</a:t>
            </a:r>
          </a:p>
          <a:p>
            <a:pPr lvl="1">
              <a:spcBef>
                <a:spcPts val="0"/>
              </a:spcBef>
              <a:spcAft>
                <a:spcPts val="0"/>
              </a:spcAft>
              <a:buClrTx/>
            </a:pPr>
            <a:endParaRPr lang="en-US" sz="1800" dirty="0" smtClean="0"/>
          </a:p>
          <a:p>
            <a:pPr lvl="1">
              <a:lnSpc>
                <a:spcPct val="150000"/>
              </a:lnSpc>
              <a:spcBef>
                <a:spcPts val="0"/>
              </a:spcBef>
              <a:spcAft>
                <a:spcPts val="0"/>
              </a:spcAft>
              <a:buClrTx/>
            </a:pPr>
            <a:endParaRPr lang="en-US" sz="800" dirty="0" smtClean="0"/>
          </a:p>
        </p:txBody>
      </p:sp>
      <p:pic>
        <p:nvPicPr>
          <p:cNvPr id="5" name="Picture 4"/>
          <p:cNvPicPr>
            <a:picLocks noChangeAspect="1" noChangeArrowheads="1"/>
          </p:cNvPicPr>
          <p:nvPr/>
        </p:nvPicPr>
        <p:blipFill>
          <a:blip r:embed="rId3" cstate="print"/>
          <a:srcRect/>
          <a:stretch>
            <a:fillRect/>
          </a:stretch>
        </p:blipFill>
        <p:spPr bwMode="auto">
          <a:xfrm>
            <a:off x="6012160" y="1995686"/>
            <a:ext cx="2935226" cy="1467163"/>
          </a:xfrm>
          <a:prstGeom prst="rect">
            <a:avLst/>
          </a:prstGeom>
          <a:noFill/>
          <a:ln w="9525">
            <a:noFill/>
            <a:miter lim="800000"/>
            <a:headEnd/>
            <a:tailEnd/>
          </a:ln>
        </p:spPr>
      </p:pic>
    </p:spTree>
    <p:extLst>
      <p:ext uri="{BB962C8B-B14F-4D97-AF65-F5344CB8AC3E}">
        <p14:creationId xmlns:p14="http://schemas.microsoft.com/office/powerpoint/2010/main" val="179264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r>
              <a:rPr lang="en-US" dirty="0" smtClean="0"/>
              <a:t>Femap Thermal – Thermal Couplings</a:t>
            </a:r>
            <a:endParaRPr lang="en-US" b="0" i="1" dirty="0" smtClean="0"/>
          </a:p>
        </p:txBody>
      </p:sp>
      <p:sp>
        <p:nvSpPr>
          <p:cNvPr id="7" name="Rectangle 3"/>
          <p:cNvSpPr>
            <a:spLocks noGrp="1" noChangeArrowheads="1"/>
          </p:cNvSpPr>
          <p:nvPr>
            <p:ph idx="4294967295"/>
          </p:nvPr>
        </p:nvSpPr>
        <p:spPr>
          <a:xfrm>
            <a:off x="359869" y="1036800"/>
            <a:ext cx="4356147" cy="3898712"/>
          </a:xfrm>
          <a:prstGeom prst="rect">
            <a:avLst/>
          </a:prstGeom>
        </p:spPr>
        <p:txBody>
          <a:bodyPr/>
          <a:lstStyle/>
          <a:p>
            <a:pPr marL="285750" lvl="1">
              <a:spcBef>
                <a:spcPts val="288"/>
              </a:spcBef>
              <a:spcAft>
                <a:spcPts val="0"/>
              </a:spcAft>
              <a:buClrTx/>
              <a:buFont typeface="Arial" panose="020B0604020202020204" pitchFamily="34" charset="0"/>
              <a:buChar char="•"/>
            </a:pPr>
            <a:r>
              <a:rPr lang="en-US" sz="1800" dirty="0" smtClean="0"/>
              <a:t>Thermal couplings allow the user to thermally connect dissimilar meshes, with a conductance of any value</a:t>
            </a:r>
          </a:p>
          <a:p>
            <a:pPr marL="742950" lvl="3" indent="-285750">
              <a:spcBef>
                <a:spcPts val="288"/>
              </a:spcBef>
            </a:pPr>
            <a:r>
              <a:rPr lang="en-US" dirty="0" smtClean="0"/>
              <a:t>Bonded or bolted joints</a:t>
            </a:r>
          </a:p>
          <a:p>
            <a:pPr marL="742950" lvl="3" indent="-285750">
              <a:spcBef>
                <a:spcPts val="288"/>
              </a:spcBef>
            </a:pPr>
            <a:r>
              <a:rPr lang="en-US" dirty="0" smtClean="0"/>
              <a:t>Card edge guides</a:t>
            </a:r>
          </a:p>
          <a:p>
            <a:pPr marL="742950" lvl="3" indent="-285750">
              <a:spcBef>
                <a:spcPts val="288"/>
              </a:spcBef>
            </a:pPr>
            <a:r>
              <a:rPr lang="en-US" dirty="0" smtClean="0"/>
              <a:t>Semiconductor package “theta’s”</a:t>
            </a:r>
          </a:p>
          <a:p>
            <a:pPr marL="285750" lvl="1">
              <a:spcBef>
                <a:spcPts val="288"/>
              </a:spcBef>
              <a:spcAft>
                <a:spcPts val="0"/>
              </a:spcAft>
              <a:buClrTx/>
              <a:buFont typeface="Arial" panose="020B0604020202020204" pitchFamily="34" charset="0"/>
              <a:buChar char="•"/>
            </a:pPr>
            <a:r>
              <a:rPr lang="en-US" sz="1800" dirty="0" smtClean="0"/>
              <a:t>Also allows the user to greatly simplify the physical representation of an entity</a:t>
            </a:r>
          </a:p>
          <a:p>
            <a:pPr lvl="1">
              <a:spcBef>
                <a:spcPts val="0"/>
              </a:spcBef>
            </a:pPr>
            <a:r>
              <a:rPr lang="en-US" sz="1600" dirty="0"/>
              <a:t>M</a:t>
            </a:r>
            <a:r>
              <a:rPr lang="en-US" sz="1600" dirty="0" smtClean="0"/>
              <a:t>akes the meshing burden much lower since continuous meshes are not required</a:t>
            </a:r>
          </a:p>
          <a:p>
            <a:pPr lvl="1">
              <a:lnSpc>
                <a:spcPct val="150000"/>
              </a:lnSpc>
              <a:spcBef>
                <a:spcPts val="0"/>
              </a:spcBef>
              <a:spcAft>
                <a:spcPts val="0"/>
              </a:spcAft>
              <a:buClrTx/>
            </a:pPr>
            <a:endParaRPr lang="en-US" sz="800" dirty="0" smtClean="0"/>
          </a:p>
        </p:txBody>
      </p:sp>
      <p:pic>
        <p:nvPicPr>
          <p:cNvPr id="8" name="Picture 7" descr="p1.bmp"/>
          <p:cNvPicPr>
            <a:picLocks noChangeAspect="1"/>
          </p:cNvPicPr>
          <p:nvPr/>
        </p:nvPicPr>
        <p:blipFill>
          <a:blip r:embed="rId3" cstate="print"/>
          <a:stretch>
            <a:fillRect/>
          </a:stretch>
        </p:blipFill>
        <p:spPr>
          <a:xfrm>
            <a:off x="4860032" y="1280859"/>
            <a:ext cx="3991572" cy="2822699"/>
          </a:xfrm>
          <a:prstGeom prst="rect">
            <a:avLst/>
          </a:prstGeom>
        </p:spPr>
      </p:pic>
    </p:spTree>
    <p:extLst>
      <p:ext uri="{BB962C8B-B14F-4D97-AF65-F5344CB8AC3E}">
        <p14:creationId xmlns:p14="http://schemas.microsoft.com/office/powerpoint/2010/main" val="136829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pPr eaLnBrk="1" hangingPunct="1"/>
            <a:r>
              <a:rPr lang="en-US" dirty="0" smtClean="0"/>
              <a:t>Femap Thermal Radiation</a:t>
            </a:r>
            <a:endParaRPr lang="en-US" b="0" i="1" dirty="0" smtClean="0"/>
          </a:p>
        </p:txBody>
      </p:sp>
      <p:sp>
        <p:nvSpPr>
          <p:cNvPr id="7" name="Rectangle 3"/>
          <p:cNvSpPr>
            <a:spLocks noGrp="1" noChangeArrowheads="1"/>
          </p:cNvSpPr>
          <p:nvPr>
            <p:ph idx="4294967295"/>
          </p:nvPr>
        </p:nvSpPr>
        <p:spPr>
          <a:xfrm>
            <a:off x="359868" y="1036800"/>
            <a:ext cx="5076228" cy="3909954"/>
          </a:xfrm>
          <a:prstGeom prst="rect">
            <a:avLst/>
          </a:prstGeom>
        </p:spPr>
        <p:txBody>
          <a:bodyPr/>
          <a:lstStyle/>
          <a:p>
            <a:pPr marL="285750" lvl="1">
              <a:spcBef>
                <a:spcPts val="288"/>
              </a:spcBef>
              <a:spcAft>
                <a:spcPts val="0"/>
              </a:spcAft>
              <a:buClrTx/>
              <a:buFont typeface="Arial" panose="020B0604020202020204" pitchFamily="34" charset="0"/>
              <a:buChar char="•"/>
            </a:pPr>
            <a:r>
              <a:rPr lang="en-US" sz="1800" dirty="0"/>
              <a:t>A</a:t>
            </a:r>
            <a:r>
              <a:rPr lang="en-US" sz="1800" dirty="0" smtClean="0"/>
              <a:t>llows for 2 bandwidths (typically thermal and solar), with different surface properties for each</a:t>
            </a:r>
          </a:p>
          <a:p>
            <a:pPr marL="285750" lvl="1">
              <a:spcBef>
                <a:spcPts val="288"/>
              </a:spcBef>
              <a:spcAft>
                <a:spcPts val="0"/>
              </a:spcAft>
              <a:buClrTx/>
              <a:buFont typeface="Arial" panose="020B0604020202020204" pitchFamily="34" charset="0"/>
              <a:buChar char="•"/>
            </a:pPr>
            <a:r>
              <a:rPr lang="en-US" sz="1800" dirty="0"/>
              <a:t>W</a:t>
            </a:r>
            <a:r>
              <a:rPr lang="en-US" sz="1800" dirty="0" smtClean="0"/>
              <a:t>ill detect enclosures, calculate view factors, perform shadowing checks, calculate diffuse and reflected radiative exchanges and compute radiative heating (if any) within the model</a:t>
            </a:r>
          </a:p>
          <a:p>
            <a:pPr marL="285750" lvl="1">
              <a:spcBef>
                <a:spcPts val="288"/>
              </a:spcBef>
              <a:spcAft>
                <a:spcPts val="0"/>
              </a:spcAft>
              <a:buClrTx/>
              <a:buFont typeface="Arial" panose="020B0604020202020204" pitchFamily="34" charset="0"/>
              <a:buChar char="•"/>
            </a:pPr>
            <a:r>
              <a:rPr lang="en-US" sz="1800" dirty="0" smtClean="0"/>
              <a:t>View factor algorithms include </a:t>
            </a:r>
            <a:r>
              <a:rPr lang="en-US" sz="1800" dirty="0" err="1" smtClean="0"/>
              <a:t>Hemicube</a:t>
            </a:r>
            <a:r>
              <a:rPr lang="en-US" sz="1800" dirty="0" smtClean="0"/>
              <a:t>, Deterministic, and Monte Carlo</a:t>
            </a:r>
          </a:p>
          <a:p>
            <a:pPr marL="285750" lvl="2" indent="-285750">
              <a:spcBef>
                <a:spcPts val="288"/>
              </a:spcBef>
              <a:spcAft>
                <a:spcPts val="0"/>
              </a:spcAft>
              <a:buClrTx/>
            </a:pPr>
            <a:r>
              <a:rPr lang="en-US" sz="1800" dirty="0" err="1" smtClean="0"/>
              <a:t>Hemicube</a:t>
            </a:r>
            <a:r>
              <a:rPr lang="en-US" sz="1800" dirty="0" smtClean="0"/>
              <a:t> and Deterministic are supported for multi-processing</a:t>
            </a:r>
          </a:p>
        </p:txBody>
      </p:sp>
      <p:pic>
        <p:nvPicPr>
          <p:cNvPr id="8" name="Picture 7" descr="p1.bmp"/>
          <p:cNvPicPr>
            <a:picLocks noChangeAspect="1"/>
          </p:cNvPicPr>
          <p:nvPr/>
        </p:nvPicPr>
        <p:blipFill>
          <a:blip r:embed="rId3" cstate="print"/>
          <a:stretch>
            <a:fillRect/>
          </a:stretch>
        </p:blipFill>
        <p:spPr>
          <a:xfrm>
            <a:off x="5580112" y="2067694"/>
            <a:ext cx="3457143" cy="1935715"/>
          </a:xfrm>
          <a:prstGeom prst="rect">
            <a:avLst/>
          </a:prstGeom>
        </p:spPr>
      </p:pic>
    </p:spTree>
    <p:extLst>
      <p:ext uri="{BB962C8B-B14F-4D97-AF65-F5344CB8AC3E}">
        <p14:creationId xmlns:p14="http://schemas.microsoft.com/office/powerpoint/2010/main" val="27500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9750" y="197643"/>
            <a:ext cx="5861050" cy="606029"/>
          </a:xfrm>
        </p:spPr>
        <p:txBody>
          <a:bodyPr/>
          <a:lstStyle/>
          <a:p>
            <a:r>
              <a:rPr lang="en-US" dirty="0" smtClean="0"/>
              <a:t>Femap Flow</a:t>
            </a:r>
            <a:endParaRPr lang="en-US" b="0" i="1" dirty="0" smtClean="0"/>
          </a:p>
        </p:txBody>
      </p:sp>
      <p:sp>
        <p:nvSpPr>
          <p:cNvPr id="7" name="Content Placeholder 2"/>
          <p:cNvSpPr>
            <a:spLocks noGrp="1"/>
          </p:cNvSpPr>
          <p:nvPr>
            <p:ph idx="1"/>
          </p:nvPr>
        </p:nvSpPr>
        <p:spPr>
          <a:xfrm>
            <a:off x="539751" y="915566"/>
            <a:ext cx="8208963" cy="3789785"/>
          </a:xfrm>
        </p:spPr>
        <p:txBody>
          <a:bodyPr/>
          <a:lstStyle/>
          <a:p>
            <a:pPr marL="0" indent="0">
              <a:spcBef>
                <a:spcPts val="288"/>
              </a:spcBef>
              <a:buNone/>
            </a:pPr>
            <a:r>
              <a:rPr lang="en-US" sz="1800" dirty="0">
                <a:latin typeface="+mj-lt"/>
              </a:rPr>
              <a:t>P</a:t>
            </a:r>
            <a:r>
              <a:rPr lang="en-US" sz="1800" b="1" dirty="0" smtClean="0">
                <a:latin typeface="+mj-lt"/>
              </a:rPr>
              <a:t>rovides advanced computational fluid dynamics (CFD) capability used to determine the effects of fluid flow</a:t>
            </a:r>
            <a:endParaRPr lang="en-US" sz="1800" dirty="0" smtClean="0">
              <a:latin typeface="+mj-lt"/>
            </a:endParaRPr>
          </a:p>
          <a:p>
            <a:pPr marL="284400" lvl="1" indent="-284400">
              <a:spcBef>
                <a:spcPts val="288"/>
              </a:spcBef>
              <a:buClrTx/>
            </a:pPr>
            <a:r>
              <a:rPr lang="en-US" sz="1800" dirty="0" smtClean="0">
                <a:latin typeface="+mj-lt"/>
              </a:rPr>
              <a:t>Finite-volume solution technique</a:t>
            </a:r>
          </a:p>
          <a:p>
            <a:pPr marL="284400" lvl="1" indent="-284400">
              <a:spcBef>
                <a:spcPts val="288"/>
              </a:spcBef>
              <a:buClrTx/>
            </a:pPr>
            <a:r>
              <a:rPr lang="en-US" sz="1800" dirty="0" smtClean="0">
                <a:latin typeface="+mj-lt"/>
              </a:rPr>
              <a:t>Fans and vents</a:t>
            </a:r>
          </a:p>
          <a:p>
            <a:pPr marL="284400" lvl="1" indent="-284400">
              <a:spcBef>
                <a:spcPts val="288"/>
              </a:spcBef>
              <a:buClrTx/>
            </a:pPr>
            <a:r>
              <a:rPr lang="en-US" sz="1800" dirty="0" smtClean="0">
                <a:latin typeface="+mj-lt"/>
              </a:rPr>
              <a:t>Flow surfaces</a:t>
            </a:r>
          </a:p>
          <a:p>
            <a:pPr marL="284400" lvl="1" indent="-284400">
              <a:spcBef>
                <a:spcPts val="288"/>
              </a:spcBef>
              <a:buClrTx/>
            </a:pPr>
            <a:r>
              <a:rPr lang="en-US" sz="1800" dirty="0" smtClean="0">
                <a:latin typeface="+mj-lt"/>
              </a:rPr>
              <a:t>Symmetry planes and periodicity</a:t>
            </a:r>
          </a:p>
          <a:p>
            <a:pPr marL="284400" lvl="1" indent="-284400">
              <a:spcBef>
                <a:spcPts val="288"/>
              </a:spcBef>
              <a:buClrTx/>
            </a:pPr>
            <a:r>
              <a:rPr lang="en-US" sz="1800" dirty="0" smtClean="0">
                <a:latin typeface="+mj-lt"/>
              </a:rPr>
              <a:t>Screens and blockages</a:t>
            </a:r>
          </a:p>
          <a:p>
            <a:pPr marL="284400" lvl="1" indent="-284400">
              <a:spcBef>
                <a:spcPts val="288"/>
              </a:spcBef>
              <a:buClrTx/>
            </a:pPr>
            <a:r>
              <a:rPr lang="en-US" sz="1800" dirty="0" smtClean="0">
                <a:latin typeface="+mj-lt"/>
              </a:rPr>
              <a:t>Rotating frame of reference</a:t>
            </a:r>
          </a:p>
          <a:p>
            <a:pPr marL="284400" lvl="1" indent="-284400">
              <a:spcBef>
                <a:spcPts val="288"/>
              </a:spcBef>
              <a:buClrTx/>
            </a:pPr>
            <a:r>
              <a:rPr lang="en-US" sz="1800" dirty="0" smtClean="0">
                <a:latin typeface="+mj-lt"/>
              </a:rPr>
              <a:t>High speed flow</a:t>
            </a:r>
          </a:p>
          <a:p>
            <a:pPr marL="284400" lvl="1" indent="-284400">
              <a:spcBef>
                <a:spcPts val="288"/>
              </a:spcBef>
              <a:buClrTx/>
            </a:pPr>
            <a:r>
              <a:rPr lang="en-US" sz="1800" dirty="0" smtClean="0">
                <a:latin typeface="+mj-lt"/>
              </a:rPr>
              <a:t>Pressure and shear load mapping</a:t>
            </a:r>
          </a:p>
        </p:txBody>
      </p:sp>
      <p:pic>
        <p:nvPicPr>
          <p:cNvPr id="8" name="Picture 5" descr="airfoil"/>
          <p:cNvPicPr>
            <a:picLocks noChangeAspect="1" noChangeArrowheads="1"/>
          </p:cNvPicPr>
          <p:nvPr/>
        </p:nvPicPr>
        <p:blipFill>
          <a:blip r:embed="rId3" cstate="print"/>
          <a:srcRect/>
          <a:stretch>
            <a:fillRect/>
          </a:stretch>
        </p:blipFill>
        <p:spPr bwMode="auto">
          <a:xfrm>
            <a:off x="5580111" y="2478033"/>
            <a:ext cx="3233689" cy="2171571"/>
          </a:xfrm>
          <a:prstGeom prst="rect">
            <a:avLst/>
          </a:prstGeom>
          <a:ln>
            <a:noFill/>
          </a:ln>
          <a:effectLst/>
        </p:spPr>
      </p:pic>
      <p:pic>
        <p:nvPicPr>
          <p:cNvPr id="11" name="Picture 4" descr="vector1"/>
          <p:cNvPicPr>
            <a:picLocks noChangeAspect="1" noChangeArrowheads="1"/>
          </p:cNvPicPr>
          <p:nvPr/>
        </p:nvPicPr>
        <p:blipFill>
          <a:blip r:embed="rId4" cstate="print"/>
          <a:srcRect/>
          <a:stretch>
            <a:fillRect/>
          </a:stretch>
        </p:blipFill>
        <p:spPr bwMode="auto">
          <a:xfrm>
            <a:off x="4716016" y="1491630"/>
            <a:ext cx="2592288" cy="1439166"/>
          </a:xfrm>
          <a:prstGeom prst="rect">
            <a:avLst/>
          </a:prstGeom>
          <a:noFill/>
          <a:ln w="9525">
            <a:noFill/>
            <a:miter lim="800000"/>
            <a:headEnd/>
            <a:tailEnd/>
          </a:ln>
        </p:spPr>
      </p:pic>
    </p:spTree>
    <p:extLst>
      <p:ext uri="{BB962C8B-B14F-4D97-AF65-F5344CB8AC3E}">
        <p14:creationId xmlns:p14="http://schemas.microsoft.com/office/powerpoint/2010/main" val="48814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y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_Status xmlns="http://schemas.microsoft.com/sharepoint/v3/fields">Not Started</_Status>
    <Company_x0020_Name xmlns="377a3655-0862-4c69-820e-d9a8915736fe">1</Company_x0020_Na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38BDF34A6F044A82E25A17058CE5DD" ma:contentTypeVersion="4" ma:contentTypeDescription="Create a new document." ma:contentTypeScope="" ma:versionID="8d3e0f23154c9b5e54a3cf0f9fa58fd8">
  <xsd:schema xmlns:xsd="http://www.w3.org/2001/XMLSchema" xmlns:xs="http://www.w3.org/2001/XMLSchema" xmlns:p="http://schemas.microsoft.com/office/2006/metadata/properties" xmlns:ns1="http://schemas.microsoft.com/sharepoint/v3" xmlns:ns2="377a3655-0862-4c69-820e-d9a8915736fe" xmlns:ns3="http://schemas.microsoft.com/sharepoint/v3/fields" targetNamespace="http://schemas.microsoft.com/office/2006/metadata/properties" ma:root="true" ma:fieldsID="8c89ee50ed93451b0b9661b08970a5fb" ns1:_="" ns2:_="" ns3:_="">
    <xsd:import namespace="http://schemas.microsoft.com/sharepoint/v3"/>
    <xsd:import namespace="377a3655-0862-4c69-820e-d9a8915736fe"/>
    <xsd:import namespace="http://schemas.microsoft.com/sharepoint/v3/fields"/>
    <xsd:element name="properties">
      <xsd:complexType>
        <xsd:sequence>
          <xsd:element name="documentManagement">
            <xsd:complexType>
              <xsd:all>
                <xsd:element ref="ns2:Company_x0020_Name"/>
                <xsd:element ref="ns3:_Status" minOccurs="0"/>
                <xsd:element ref="ns1: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0" nillable="true" ma:displayName="Language" ma:default="English"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377a3655-0862-4c69-820e-d9a8915736fe" elementFormDefault="qualified">
    <xsd:import namespace="http://schemas.microsoft.com/office/2006/documentManagement/types"/>
    <xsd:import namespace="http://schemas.microsoft.com/office/infopath/2007/PartnerControls"/>
    <xsd:element name="Company_x0020_Name" ma:index="8" ma:displayName="Company Name" ma:description="Which Maya entity. HTT, SIM, DE, BITSS or zWave" ma:list="{0b677752-66d1-45b9-937f-ba5219400183}" ma:internalName="Company_x0020_Name" ma:showField="Title" ma:web="377a3655-0862-4c69-820e-d9a8915736f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format="Dropdown" ma:internalName="_Status">
      <xsd:simpleType>
        <xsd:union memberTypes="dms:Text">
          <xsd:simpleType>
            <xsd:restriction base="dms:Choice">
              <xsd:enumeration value="Not Started"/>
              <xsd:enumeration value="First Draft"/>
              <xsd:enumeration value="Working Document"/>
              <xsd:enumeration value="In Review"/>
              <xsd:enumeration value="Published"/>
              <xsd:enumeration value="Obsolete"/>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8D3C69-2CED-46A9-BACE-DD2A1FA9E6E8}">
  <ds:schemaRefs>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377a3655-0862-4c69-820e-d9a8915736fe"/>
    <ds:schemaRef ds:uri="http://purl.org/dc/terms/"/>
    <ds:schemaRef ds:uri="http://schemas.openxmlformats.org/package/2006/metadata/core-properties"/>
    <ds:schemaRef ds:uri="http://schemas.microsoft.com/sharepoint/v3/fields"/>
    <ds:schemaRef ds:uri="http://schemas.microsoft.com/sharepoint/v3"/>
  </ds:schemaRefs>
</ds:datastoreItem>
</file>

<file path=customXml/itemProps2.xml><?xml version="1.0" encoding="utf-8"?>
<ds:datastoreItem xmlns:ds="http://schemas.openxmlformats.org/officeDocument/2006/customXml" ds:itemID="{01747697-D947-4B7F-AC74-C8F5B7121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7a3655-0862-4c69-820e-d9a8915736fe"/>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2E3E28-E8FA-499D-9B7B-6D365C45CD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1147</TotalTime>
  <Words>2981</Words>
  <Application>Microsoft Office PowerPoint</Application>
  <PresentationFormat>On-screen Show (16:9)</PresentationFormat>
  <Paragraphs>210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Maya Theme</vt:lpstr>
      <vt:lpstr>Femap Thermal &amp; Flow  V11</vt:lpstr>
      <vt:lpstr>MAYA Company Overview</vt:lpstr>
      <vt:lpstr>Femap Thermal &amp; Flow</vt:lpstr>
      <vt:lpstr>Femap Thermal</vt:lpstr>
      <vt:lpstr>Femap Thermal Conduction</vt:lpstr>
      <vt:lpstr>Femap Thermal Convection and Boundary Conditions</vt:lpstr>
      <vt:lpstr>Femap Thermal – Thermal Couplings</vt:lpstr>
      <vt:lpstr>Femap Thermal Radiation</vt:lpstr>
      <vt:lpstr>Femap Flow</vt:lpstr>
      <vt:lpstr>Femap Flow Fans and Vents</vt:lpstr>
      <vt:lpstr>Femap Flow – Flow Surfaces</vt:lpstr>
      <vt:lpstr>Femap Flow Symmetry Planes and Periodicity</vt:lpstr>
      <vt:lpstr>Femap Flow Screens and Blockages</vt:lpstr>
      <vt:lpstr>Femap Flow Rotating Frame of Reference, High Speed Flow, Mapping</vt:lpstr>
      <vt:lpstr>Fully Coupled Femap Thermal and Flow</vt:lpstr>
      <vt:lpstr>Femap Coupled Thermal / Flow  Demonstration</vt:lpstr>
      <vt:lpstr>Femap Advanced Thermal</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Frechette</dc:creator>
  <cp:lastModifiedBy>Carl J. Poplawsky</cp:lastModifiedBy>
  <cp:revision>176</cp:revision>
  <cp:lastPrinted>2014-01-10T22:23:52Z</cp:lastPrinted>
  <dcterms:created xsi:type="dcterms:W3CDTF">2013-12-24T19:33:10Z</dcterms:created>
  <dcterms:modified xsi:type="dcterms:W3CDTF">2015-06-03T13:07:13Z</dcterms:modified>
  <cp:contentStatus>Not Started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0x0101001438BDF34A6F044A82E25A17058CE5DD</vt:lpwstr>
  </property>
</Properties>
</file>